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333" r:id="rId49"/>
    <p:sldId id="334"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9E00"/>
    <a:srgbClr val="1C7DDB"/>
    <a:srgbClr val="0948CB"/>
    <a:srgbClr val="0B49C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15" autoAdjust="0"/>
    <p:restoredTop sz="94291" autoAdjust="0"/>
  </p:normalViewPr>
  <p:slideViewPr>
    <p:cSldViewPr snapToGrid="0" snapToObjects="1">
      <p:cViewPr>
        <p:scale>
          <a:sx n="70" d="100"/>
          <a:sy n="70" d="100"/>
        </p:scale>
        <p:origin x="156"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332394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371282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4001153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seulhoff/SpaceX-FinalAssignment/blob/main/labs-jupyter-spacex-Data%20wrangling%20(spcxpt2.0)-LP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Haseulhoff/SpaceX-FinalAssignment/blob/main/edadataviz(spcxpt4.1)-LPD.ipynb"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seulhoff/SpaceX-FinalAssignment/blob/main/jupyter-labs-eda-sql-coursera_sqllite-(spcxpt3)-LP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seulhoff/SpaceX-FinalAssignment/blob/main/lab_jupyter_launch_site_location-(spcxpt4.2)LP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seulhoff/SpaceX-FinalAssignmen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seulhoff/SpaceX-FinalAssignment/blob/main/SpaceX_Machine%20Learning%20Prediction_Part_5-LP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jfif"/></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5.wdp"/></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seulhoff/SpaceX-FinalAssignment/blob/main/jupyter-labs-spacex-data-collection-api%20(SPCXPT1)-LPD.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seulhoff/SpaceX-FinalAssignment/blob/main/jupyter-labs-webscraping%20(spcxpt1.2)-LPD.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Laszlo Pal </a:t>
            </a:r>
            <a:r>
              <a:rPr lang="en-US" dirty="0" err="1">
                <a:solidFill>
                  <a:schemeClr val="bg2"/>
                </a:solidFill>
                <a:latin typeface="Abadi"/>
                <a:ea typeface="SF Pro" pitchFamily="2" charset="0"/>
                <a:cs typeface="SF Pro" pitchFamily="2" charset="0"/>
              </a:rPr>
              <a:t>Danyi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28-JUL-2024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5568"/>
            <a:ext cx="9226396" cy="4854144"/>
          </a:xfrm>
          <a:prstGeom prst="rect">
            <a:avLst/>
          </a:prstGeom>
        </p:spPr>
        <p:txBody>
          <a:bodyPr/>
          <a:lstStyle/>
          <a:p>
            <a:endParaRPr lang="en-US" sz="2000" dirty="0">
              <a:latin typeface="Abadi" panose="020B0604020104020204" pitchFamily="34" charset="0"/>
            </a:endParaRPr>
          </a:p>
          <a:p>
            <a:r>
              <a:rPr lang="en-US" sz="2200" dirty="0">
                <a:latin typeface="Abadi" panose="020B0604020104020204" pitchFamily="34" charset="0"/>
              </a:rPr>
              <a:t>Data wrangling involved cleaning and transforming the collected data to ensure it was suitable for analysis. </a:t>
            </a:r>
          </a:p>
          <a:p>
            <a:r>
              <a:rPr lang="en-US" sz="2200" dirty="0">
                <a:latin typeface="Abadi" panose="020B0604020104020204" pitchFamily="34" charset="0"/>
              </a:rPr>
              <a:t>This process included handling missing values, standardizing formats, converting data types, and creating new variables. </a:t>
            </a:r>
          </a:p>
          <a:p>
            <a:r>
              <a:rPr lang="en-US" sz="2200" dirty="0">
                <a:latin typeface="Abadi" panose="020B0604020104020204" pitchFamily="34" charset="0"/>
              </a:rPr>
              <a:t>Additionally, we computed the number of launches by each launch site and the occurrences of different orbits to gain more insights.</a:t>
            </a:r>
          </a:p>
          <a:p>
            <a:r>
              <a:rPr lang="en-US" sz="2200" u="sng"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hlinkClick r:id="rId3"/>
              </a:rPr>
              <a:t>https://github.com/Haseulhoff/SpaceX-FinalAssignment/blob/main/labs-jupyter-spacex-Data%20wrangling%20(spcxpt2.0)-LPD.ipynb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498920"/>
            <a:ext cx="5961240" cy="192332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deep dived into details and analyzed certain features, such as Launch Sites, Orbits, Payload Mass trends of outcomes and for better insights we created charts that allows us to gain knowledge.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D22E31CE-D00B-0382-634B-46C8B419BC0E}"/>
              </a:ext>
            </a:extLst>
          </p:cNvPr>
          <p:cNvPicPr>
            <a:picLocks noChangeAspect="1"/>
          </p:cNvPicPr>
          <p:nvPr/>
        </p:nvPicPr>
        <p:blipFill>
          <a:blip r:embed="rId3"/>
          <a:stretch>
            <a:fillRect/>
          </a:stretch>
        </p:blipFill>
        <p:spPr>
          <a:xfrm>
            <a:off x="778978" y="1389883"/>
            <a:ext cx="5916290" cy="3015550"/>
          </a:xfrm>
          <a:prstGeom prst="rect">
            <a:avLst/>
          </a:prstGeom>
        </p:spPr>
      </p:pic>
      <p:pic>
        <p:nvPicPr>
          <p:cNvPr id="8" name="Picture 7">
            <a:extLst>
              <a:ext uri="{FF2B5EF4-FFF2-40B4-BE49-F238E27FC236}">
                <a16:creationId xmlns:a16="http://schemas.microsoft.com/office/drawing/2014/main" id="{094C4445-F3D7-CC77-CA9C-E31E3F5D4C8D}"/>
              </a:ext>
            </a:extLst>
          </p:cNvPr>
          <p:cNvPicPr>
            <a:picLocks noChangeAspect="1"/>
          </p:cNvPicPr>
          <p:nvPr/>
        </p:nvPicPr>
        <p:blipFill>
          <a:blip r:embed="rId4"/>
          <a:stretch>
            <a:fillRect/>
          </a:stretch>
        </p:blipFill>
        <p:spPr>
          <a:xfrm>
            <a:off x="6833724" y="1389883"/>
            <a:ext cx="4331326" cy="3015550"/>
          </a:xfrm>
          <a:prstGeom prst="rect">
            <a:avLst/>
          </a:prstGeom>
        </p:spPr>
      </p:pic>
      <p:sp>
        <p:nvSpPr>
          <p:cNvPr id="9" name="TextBox 8">
            <a:extLst>
              <a:ext uri="{FF2B5EF4-FFF2-40B4-BE49-F238E27FC236}">
                <a16:creationId xmlns:a16="http://schemas.microsoft.com/office/drawing/2014/main" id="{1E5070B0-759E-18DB-03AA-C1163CD31956}"/>
              </a:ext>
            </a:extLst>
          </p:cNvPr>
          <p:cNvSpPr txBox="1"/>
          <p:nvPr/>
        </p:nvSpPr>
        <p:spPr>
          <a:xfrm>
            <a:off x="6833724" y="4707617"/>
            <a:ext cx="4844929" cy="923330"/>
          </a:xfrm>
          <a:prstGeom prst="rect">
            <a:avLst/>
          </a:prstGeom>
          <a:noFill/>
        </p:spPr>
        <p:txBody>
          <a:bodyPr wrap="square" rtlCol="0">
            <a:spAutoFit/>
          </a:bodyPr>
          <a:lstStyle/>
          <a:p>
            <a:r>
              <a:rPr lang="en-US" u="sng" dirty="0">
                <a:solidFill>
                  <a:schemeClr val="accent1"/>
                </a:solidFill>
                <a:effectLst>
                  <a:outerShdw blurRad="38100" dist="38100" dir="2700000" algn="tl">
                    <a:srgbClr val="000000">
                      <a:alpha val="43137"/>
                    </a:srgbClr>
                  </a:outerShdw>
                </a:effectLst>
                <a:hlinkClick r:id="rId5"/>
              </a:rPr>
              <a:t>https://github.com/Haseulhoff/SpaceX-FinalAssignment/blob/main/edadataviz(spcxpt4.1)-LPD.ipynb</a:t>
            </a:r>
            <a:endParaRPr lang="en-US" u="sng"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4"/>
            <a:ext cx="9745588" cy="4512775"/>
          </a:xfrm>
          <a:prstGeom prst="rect">
            <a:avLst/>
          </a:prstGeom>
        </p:spPr>
        <p:txBody>
          <a:bodyPr lIns="91440" tIns="45720" rIns="91440" bIns="45720" anchor="t"/>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200" b="0" i="0" u="none" strike="noStrike" cap="none" normalizeH="0" baseline="0" dirty="0">
                <a:ln>
                  <a:noFill/>
                </a:ln>
                <a:solidFill>
                  <a:schemeClr val="tx1"/>
                </a:solidFill>
                <a:effectLst/>
                <a:latin typeface="Abadi" panose="020B0604020104020204" pitchFamily="34" charset="0"/>
              </a:rPr>
              <a:t>Extracted relevant columns from the SpaceX launch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Retrieved records for specific launch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Counted the number of successful and failed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Summarized the total payload mass for each launch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Extracted records for specific orbit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Retrieved the number of launches for each launch site and orbit combination.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Sorted the dataset by payload mass in descending 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Filtered payload mass records within a specific date range.</a:t>
            </a:r>
            <a:endParaRPr lang="en-US" sz="2200" dirty="0">
              <a:solidFill>
                <a:schemeClr val="accent3">
                  <a:lumMod val="25000"/>
                </a:schemeClr>
              </a:solidFill>
              <a:latin typeface="Abadi" panose="020B0604020104020204" pitchFamily="34" charset="0"/>
            </a:endParaRPr>
          </a:p>
          <a:p>
            <a:r>
              <a:rPr lang="en-US" dirty="0">
                <a:hlinkClick r:id="rId3"/>
              </a:rPr>
              <a:t>https://github.com/Haseulhoff/SpaceX-FinalAssignment/blob/main/jupyter-labs-eda-sql-coursera_sqllite-(spcxpt3)-LPD.ipynb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8749" y="1348353"/>
            <a:ext cx="10515600" cy="4970997"/>
          </a:xfrm>
          <a:prstGeom prst="rect">
            <a:avLst/>
          </a:prstGeom>
        </p:spPr>
        <p:txBody>
          <a:bodyPr>
            <a:normAutofit fontScale="77500" lnSpcReduction="20000"/>
          </a:bodyPr>
          <a:lstStyle/>
          <a:p>
            <a:pPr marL="0" indent="0">
              <a:buNone/>
            </a:pPr>
            <a:r>
              <a:rPr lang="en-US" sz="3000" b="1" dirty="0">
                <a:latin typeface="Abadi" panose="020B0604020104020204" pitchFamily="34" charset="0"/>
              </a:rPr>
              <a:t>Map Objects Added to Folium Map:</a:t>
            </a:r>
            <a:endParaRPr lang="en-US" sz="3000" dirty="0">
              <a:latin typeface="Abadi" panose="020B0604020104020204" pitchFamily="34" charset="0"/>
            </a:endParaRPr>
          </a:p>
          <a:p>
            <a:pPr>
              <a:buFont typeface="Arial" panose="020B0604020202020204" pitchFamily="34" charset="0"/>
              <a:buChar char="•"/>
            </a:pPr>
            <a:r>
              <a:rPr lang="en-US" sz="2600" b="1" dirty="0">
                <a:latin typeface="Abadi" panose="020B0604020104020204" pitchFamily="34" charset="0"/>
              </a:rPr>
              <a:t>Markers and circles:</a:t>
            </a:r>
            <a:endParaRPr lang="en-US" sz="2600" dirty="0">
              <a:latin typeface="Abadi" panose="020B0604020104020204" pitchFamily="34" charset="0"/>
            </a:endParaRPr>
          </a:p>
          <a:p>
            <a:pPr marL="742950" lvl="1" indent="-285750">
              <a:buFont typeface="Arial" panose="020B0604020202020204" pitchFamily="34" charset="0"/>
              <a:buChar char="•"/>
            </a:pPr>
            <a:r>
              <a:rPr lang="en-US" sz="2600" b="1" dirty="0">
                <a:latin typeface="Abadi" panose="020B0604020104020204" pitchFamily="34" charset="0"/>
              </a:rPr>
              <a:t>Classification:</a:t>
            </a:r>
            <a:r>
              <a:rPr lang="en-US" sz="2600" dirty="0">
                <a:latin typeface="Abadi" panose="020B0604020104020204" pitchFamily="34" charset="0"/>
              </a:rPr>
              <a:t> Markers and circles were used to indicate launch sites with distinct colors or symbols based on the classification of launch success (0 for unsuccessful, 1 for successful).</a:t>
            </a:r>
          </a:p>
          <a:p>
            <a:pPr marL="742950" lvl="1" indent="-285750">
              <a:buFont typeface="Arial" panose="020B0604020202020204" pitchFamily="34" charset="0"/>
              <a:buChar char="•"/>
            </a:pPr>
            <a:r>
              <a:rPr lang="en-US" sz="2600" b="1" dirty="0">
                <a:latin typeface="Abadi" panose="020B0604020104020204" pitchFamily="34" charset="0"/>
              </a:rPr>
              <a:t>Rationale:</a:t>
            </a:r>
            <a:r>
              <a:rPr lang="en-US" sz="2600" dirty="0">
                <a:latin typeface="Abadi" panose="020B0604020104020204" pitchFamily="34" charset="0"/>
              </a:rPr>
              <a:t> To visually distinguish between successful and unsuccessful launches at each site, aiding in the analysis of launch performance.</a:t>
            </a:r>
          </a:p>
          <a:p>
            <a:pPr>
              <a:buFont typeface="Arial" panose="020B0604020202020204" pitchFamily="34" charset="0"/>
              <a:buChar char="•"/>
            </a:pPr>
            <a:r>
              <a:rPr lang="en-US" sz="2600" b="1" dirty="0">
                <a:latin typeface="Abadi" panose="020B0604020104020204" pitchFamily="34" charset="0"/>
              </a:rPr>
              <a:t>Lines:</a:t>
            </a:r>
            <a:endParaRPr lang="en-US" sz="2600" dirty="0">
              <a:latin typeface="Abadi" panose="020B0604020104020204" pitchFamily="34" charset="0"/>
            </a:endParaRPr>
          </a:p>
          <a:p>
            <a:pPr marL="742950" lvl="1" indent="-285750">
              <a:buFont typeface="Arial" panose="020B0604020202020204" pitchFamily="34" charset="0"/>
              <a:buChar char="•"/>
            </a:pPr>
            <a:r>
              <a:rPr lang="en-US" sz="2600" b="1" dirty="0">
                <a:latin typeface="Abadi" panose="020B0604020104020204" pitchFamily="34" charset="0"/>
              </a:rPr>
              <a:t>Distance Calculation:</a:t>
            </a:r>
            <a:r>
              <a:rPr lang="en-US" sz="2600" dirty="0">
                <a:latin typeface="Abadi" panose="020B0604020104020204" pitchFamily="34" charset="0"/>
              </a:rPr>
              <a:t> Lines were drawn to show distances between launch sites and various proximities such as highways, railways, and coastlines.</a:t>
            </a:r>
          </a:p>
          <a:p>
            <a:pPr marL="742950" lvl="1" indent="-285750">
              <a:buFont typeface="Arial" panose="020B0604020202020204" pitchFamily="34" charset="0"/>
              <a:buChar char="•"/>
            </a:pPr>
            <a:r>
              <a:rPr lang="en-US" sz="2600" b="1" dirty="0">
                <a:latin typeface="Abadi" panose="020B0604020104020204" pitchFamily="34" charset="0"/>
              </a:rPr>
              <a:t>Rationale:</a:t>
            </a:r>
            <a:r>
              <a:rPr lang="en-US" sz="2600" dirty="0">
                <a:latin typeface="Abadi" panose="020B0604020104020204" pitchFamily="34" charset="0"/>
              </a:rPr>
              <a:t> To illustrate the geographical context and proximity of launch sites to critical infrastructure, aiding in the assessment of logistical and environmental factors affecting launch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dirty="0">
                <a:hlinkClick r:id="rId3"/>
              </a:rPr>
              <a:t>https://github.com/Haseulhoff/SpaceX-FinalAssignment/blob/main/lab_jupyter_launch_site_location-(spcxpt4.2)LPD.ipynb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rot="10800000" flipV="1">
            <a:off x="449449" y="1394845"/>
            <a:ext cx="11453248" cy="5191933"/>
          </a:xfrm>
          <a:prstGeom prst="rect">
            <a:avLst/>
          </a:prstGeom>
        </p:spPr>
        <p:txBody>
          <a:bodyPr vert="horz" lIns="91440" tIns="45720" rIns="91440" bIns="45720" rtlCol="0" anchor="t">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Dropdown List for Launch Site Selection:</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badi" panose="020B0604020104020204" pitchFamily="34" charset="0"/>
              </a:rPr>
              <a:t>Description:</a:t>
            </a:r>
            <a:r>
              <a:rPr kumimoji="0" lang="en-US" altLang="en-US" sz="1800" b="0" i="0" u="none" strike="noStrike" cap="none" normalizeH="0" baseline="0" dirty="0">
                <a:ln>
                  <a:noFill/>
                </a:ln>
                <a:solidFill>
                  <a:schemeClr val="tx1"/>
                </a:solidFill>
                <a:effectLst/>
                <a:latin typeface="Abadi" panose="020B0604020104020204" pitchFamily="34" charset="0"/>
              </a:rPr>
              <a:t> Allows users to select a specific launch site or view data for all sites.</a:t>
            </a: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badi" panose="020B0604020104020204" pitchFamily="34" charset="0"/>
              </a:rPr>
              <a:t>Rationale:</a:t>
            </a:r>
            <a:r>
              <a:rPr kumimoji="0" lang="en-US" altLang="en-US" sz="1800" b="0" i="0" u="none" strike="noStrike" cap="none" normalizeH="0" baseline="0" dirty="0">
                <a:ln>
                  <a:noFill/>
                </a:ln>
                <a:solidFill>
                  <a:schemeClr val="tx1"/>
                </a:solidFill>
                <a:effectLst/>
                <a:latin typeface="Abadi" panose="020B0604020104020204" pitchFamily="34" charset="0"/>
              </a:rPr>
              <a:t> Enables focused analysis on individual sites or comparisons across all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Pie Chart for Launch Success Counts: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badi" panose="020B0604020104020204" pitchFamily="34" charset="0"/>
              </a:rPr>
              <a:t>Description:</a:t>
            </a:r>
            <a:r>
              <a:rPr kumimoji="0" lang="en-US" altLang="en-US" sz="1800" b="0" i="0" u="none" strike="noStrike" cap="none" normalizeH="0" baseline="0" dirty="0">
                <a:ln>
                  <a:noFill/>
                </a:ln>
                <a:solidFill>
                  <a:schemeClr val="tx1"/>
                </a:solidFill>
                <a:effectLst/>
                <a:latin typeface="Abadi" panose="020B0604020104020204" pitchFamily="34" charset="0"/>
              </a:rPr>
              <a:t> Displays total launch counts by site or success/failure counts for a selected site.</a:t>
            </a: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badi" panose="020B0604020104020204" pitchFamily="34" charset="0"/>
              </a:rPr>
              <a:t>Rationale:</a:t>
            </a:r>
            <a:r>
              <a:rPr kumimoji="0" lang="en-US" altLang="en-US" sz="1800" b="0" i="0" u="none" strike="noStrike" cap="none" normalizeH="0" baseline="0" dirty="0">
                <a:ln>
                  <a:noFill/>
                </a:ln>
                <a:solidFill>
                  <a:schemeClr val="tx1"/>
                </a:solidFill>
                <a:effectLst/>
                <a:latin typeface="Abadi" panose="020B0604020104020204" pitchFamily="34" charset="0"/>
              </a:rPr>
              <a:t> Provides a clear visual representation of launch distributions and success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Range Slider for Payload Selection:</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badi" panose="020B0604020104020204" pitchFamily="34" charset="0"/>
              </a:rPr>
              <a:t>Description:</a:t>
            </a:r>
            <a:r>
              <a:rPr kumimoji="0" lang="en-US" altLang="en-US" sz="1800" b="0" i="0" u="none" strike="noStrike" cap="none" normalizeH="0" baseline="0" dirty="0">
                <a:ln>
                  <a:noFill/>
                </a:ln>
                <a:solidFill>
                  <a:schemeClr val="tx1"/>
                </a:solidFill>
                <a:effectLst/>
                <a:latin typeface="Abadi" panose="020B0604020104020204" pitchFamily="34" charset="0"/>
              </a:rPr>
              <a:t> Allows users to select a payload range (kg).</a:t>
            </a: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badi" panose="020B0604020104020204" pitchFamily="34" charset="0"/>
              </a:rPr>
              <a:t>Rationale:</a:t>
            </a:r>
            <a:r>
              <a:rPr kumimoji="0" lang="en-US" altLang="en-US" sz="1800" b="0" i="0" u="none" strike="noStrike" cap="none" normalizeH="0" baseline="0" dirty="0">
                <a:ln>
                  <a:noFill/>
                </a:ln>
                <a:solidFill>
                  <a:schemeClr val="tx1"/>
                </a:solidFill>
                <a:effectLst/>
                <a:latin typeface="Abadi" panose="020B0604020104020204" pitchFamily="34" charset="0"/>
              </a:rPr>
              <a:t> Facilitates analysis of how different payload ranges affect launch success rates.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Scatter Chart for Payload vs. Launch Success: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badi" panose="020B0604020104020204" pitchFamily="34" charset="0"/>
              </a:rPr>
              <a:t>Description:</a:t>
            </a:r>
            <a:r>
              <a:rPr kumimoji="0" lang="en-US" altLang="en-US" sz="1800" b="0" i="0" u="none" strike="noStrike" cap="none" normalizeH="0" baseline="0" dirty="0">
                <a:ln>
                  <a:noFill/>
                </a:ln>
                <a:solidFill>
                  <a:schemeClr val="tx1"/>
                </a:solidFill>
                <a:effectLst/>
                <a:latin typeface="Abadi" panose="020B0604020104020204" pitchFamily="34" charset="0"/>
              </a:rPr>
              <a:t> Shows the correlation between payload mass and launch success, with points colored by booster version.</a:t>
            </a: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badi" panose="020B0604020104020204" pitchFamily="34" charset="0"/>
              </a:rPr>
              <a:t>Rationale:</a:t>
            </a:r>
            <a:r>
              <a:rPr kumimoji="0" lang="en-US" altLang="en-US" sz="1800" b="0" i="0" u="none" strike="noStrike" cap="none" normalizeH="0" baseline="0" dirty="0">
                <a:ln>
                  <a:noFill/>
                </a:ln>
                <a:solidFill>
                  <a:schemeClr val="tx1"/>
                </a:solidFill>
                <a:effectLst/>
                <a:latin typeface="Abadi" panose="020B0604020104020204" pitchFamily="34" charset="0"/>
              </a:rPr>
              <a:t> Visualizes the relationship between payload size and launch outcomes.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a:lnSpc>
                <a:spcPct val="100000"/>
              </a:lnSpc>
              <a:spcBef>
                <a:spcPts val="1400"/>
              </a:spcBef>
            </a:pPr>
            <a:r>
              <a:rPr lang="en-US" sz="1800" u="sng"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hlinkClick r:id="rId3"/>
              </a:rPr>
              <a:t>https://github.com/Haseulhoff/SpaceX-FinalAssignment/blob/main/spacex_dash_app.py</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a:extLst>
              <a:ext uri="{FF2B5EF4-FFF2-40B4-BE49-F238E27FC236}">
                <a16:creationId xmlns:a16="http://schemas.microsoft.com/office/drawing/2014/main" id="{DD2E01AF-B478-BB01-7492-143F1B624C42}"/>
              </a:ext>
            </a:extLst>
          </p:cNvPr>
          <p:cNvSpPr>
            <a:spLocks noChangeArrowheads="1"/>
          </p:cNvSpPr>
          <p:nvPr/>
        </p:nvSpPr>
        <p:spPr bwMode="auto">
          <a:xfrm>
            <a:off x="-1" y="659991"/>
            <a:ext cx="123521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TextBox 7">
            <a:extLst>
              <a:ext uri="{FF2B5EF4-FFF2-40B4-BE49-F238E27FC236}">
                <a16:creationId xmlns:a16="http://schemas.microsoft.com/office/drawing/2014/main" id="{F61FAEFC-573F-1F6A-88AA-9D50C54D6066}"/>
              </a:ext>
            </a:extLst>
          </p:cNvPr>
          <p:cNvSpPr txBox="1"/>
          <p:nvPr/>
        </p:nvSpPr>
        <p:spPr>
          <a:xfrm>
            <a:off x="770011" y="1627321"/>
            <a:ext cx="10218287" cy="415498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Abadi" panose="020B0604020104020204" pitchFamily="34" charset="0"/>
              </a:rPr>
              <a:t>Model Development Process:</a:t>
            </a:r>
            <a:endParaRPr lang="en-US" altLang="en-US" sz="2200" dirty="0">
              <a:latin typeface="Abadi" panose="020B0604020104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sz="2200" dirty="0">
                <a:latin typeface="Abadi" panose="020B0604020104020204" pitchFamily="34" charset="0"/>
              </a:rPr>
              <a:t>Developed, tested, and optimized models (Logistic Regression, SVM, Decision Tree, KNN) to predict Falcon 9 first stage landing success using </a:t>
            </a:r>
            <a:r>
              <a:rPr lang="en-US" sz="2200" dirty="0" err="1">
                <a:latin typeface="Abadi" panose="020B0604020104020204" pitchFamily="34" charset="0"/>
              </a:rPr>
              <a:t>GridSearchCV</a:t>
            </a:r>
            <a:r>
              <a:rPr lang="en-US" sz="2200" dirty="0">
                <a:latin typeface="Abadi" panose="020B0604020104020204" pitchFamily="34" charset="0"/>
              </a:rPr>
              <a:t>. Split data into training and test sets and calculated accuracy scores. </a:t>
            </a:r>
          </a:p>
          <a:p>
            <a:pPr marL="0" marR="0" lvl="0" indent="0" algn="l" defTabSz="914400" rtl="0" eaLnBrk="0" fontAlgn="base" latinLnBrk="0" hangingPunct="0">
              <a:lnSpc>
                <a:spcPct val="150000"/>
              </a:lnSpc>
              <a:spcBef>
                <a:spcPct val="0"/>
              </a:spcBef>
              <a:spcAft>
                <a:spcPct val="0"/>
              </a:spcAft>
              <a:buClrTx/>
              <a:buSzTx/>
              <a:buFontTx/>
              <a:buNone/>
              <a:tabLst/>
            </a:pPr>
            <a:r>
              <a:rPr lang="en-US" sz="2200" dirty="0">
                <a:latin typeface="Abadi" panose="020B0604020104020204" pitchFamily="34" charset="0"/>
              </a:rPr>
              <a:t>Standardized features and optimized hyperparameters for best performance.</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sz="2200" u="sng"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hlinkClick r:id="rId3"/>
              </a:rPr>
              <a:t>https://github.com/Haseulhoff/SpaceX-FinalAssignment/blob/main/SpaceX_Machine%20Learning%20Prediction_Part_5-LPD.ipynb</a:t>
            </a:r>
            <a:endParaRPr lang="en-US" sz="2200" u="sng"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586780" y="1692413"/>
            <a:ext cx="5083444" cy="4274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Exploratory Data Analysis:</a:t>
            </a:r>
            <a:r>
              <a:rPr kumimoji="0" lang="en-US" altLang="en-US" sz="1800" b="0" i="0" u="none" strike="noStrike" cap="none" normalizeH="0" baseline="0" dirty="0">
                <a:ln>
                  <a:noFill/>
                </a:ln>
                <a:solidFill>
                  <a:schemeClr val="tx1"/>
                </a:solidFill>
                <a:effectLst/>
                <a:latin typeface="Arial" panose="020B0604020202020204" pitchFamily="34" charset="0"/>
              </a:rPr>
              <a:t> Analyzed launch success rates, payload distributions, and launch site frequencies using visualizations.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Analytics Demo:</a:t>
            </a:r>
            <a:r>
              <a:rPr kumimoji="0" lang="en-US" altLang="en-US" sz="1800" b="0" i="0" u="none" strike="noStrike" cap="none" normalizeH="0" baseline="0" dirty="0">
                <a:ln>
                  <a:noFill/>
                </a:ln>
                <a:solidFill>
                  <a:schemeClr val="tx1"/>
                </a:solidFill>
                <a:effectLst/>
                <a:latin typeface="Arial" panose="020B0604020202020204" pitchFamily="34" charset="0"/>
              </a:rPr>
              <a:t> Created interactive dashboards with pie charts and scatter plots to showcase launch outcomes.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Predictive Analysis:</a:t>
            </a:r>
            <a:r>
              <a:rPr kumimoji="0" lang="en-US" altLang="en-US" sz="1800" b="0" i="0" u="none" strike="noStrike" cap="none" normalizeH="0" baseline="0" dirty="0">
                <a:ln>
                  <a:noFill/>
                </a:ln>
                <a:solidFill>
                  <a:schemeClr val="tx1"/>
                </a:solidFill>
                <a:effectLst/>
                <a:latin typeface="Arial" panose="020B0604020202020204" pitchFamily="34" charset="0"/>
              </a:rPr>
              <a:t> Built and evaluated multiple classification models to identify the best-performing one. </a:t>
            </a: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4F91F446-4F70-B489-5C6B-555FD6EF9899}"/>
              </a:ext>
            </a:extLst>
          </p:cNvPr>
          <p:cNvPicPr>
            <a:picLocks noChangeAspect="1"/>
          </p:cNvPicPr>
          <p:nvPr/>
        </p:nvPicPr>
        <p:blipFill>
          <a:blip r:embed="rId4"/>
          <a:stretch>
            <a:fillRect/>
          </a:stretch>
        </p:blipFill>
        <p:spPr>
          <a:xfrm>
            <a:off x="770011" y="1387118"/>
            <a:ext cx="4579911" cy="457991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9E2E779-DB06-D39A-F229-83FBBF50EB1B}"/>
              </a:ext>
            </a:extLst>
          </p:cNvPr>
          <p:cNvPicPr>
            <a:picLocks noChangeAspect="1"/>
          </p:cNvPicPr>
          <p:nvPr/>
        </p:nvPicPr>
        <p:blipFill>
          <a:blip r:embed="rId4"/>
          <a:stretch>
            <a:fillRect/>
          </a:stretch>
        </p:blipFill>
        <p:spPr>
          <a:xfrm>
            <a:off x="0" y="3674907"/>
            <a:ext cx="12192000" cy="2389005"/>
          </a:xfrm>
          <a:prstGeom prst="rect">
            <a:avLst/>
          </a:prstGeom>
        </p:spPr>
      </p:pic>
      <p:sp>
        <p:nvSpPr>
          <p:cNvPr id="7" name="Content Placeholder 2">
            <a:extLst>
              <a:ext uri="{FF2B5EF4-FFF2-40B4-BE49-F238E27FC236}">
                <a16:creationId xmlns:a16="http://schemas.microsoft.com/office/drawing/2014/main" id="{6339251F-377B-AC7A-84B0-1C65DFE67429}"/>
              </a:ext>
            </a:extLst>
          </p:cNvPr>
          <p:cNvSpPr txBox="1">
            <a:spLocks/>
          </p:cNvSpPr>
          <p:nvPr/>
        </p:nvSpPr>
        <p:spPr>
          <a:xfrm>
            <a:off x="770010" y="1287377"/>
            <a:ext cx="10687962" cy="270270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plot graph, we can conclude that the higher the Flight Number at a certain Launch Site, the higher the chance for success.</a:t>
            </a:r>
          </a:p>
          <a:p>
            <a:pPr>
              <a:lnSpc>
                <a:spcPct val="100000"/>
              </a:lnSpc>
              <a:spcBef>
                <a:spcPts val="1400"/>
              </a:spcBef>
            </a:pPr>
            <a:r>
              <a:rPr lang="en-US" sz="2200" dirty="0">
                <a:solidFill>
                  <a:schemeClr val="accent3">
                    <a:lumMod val="25000"/>
                  </a:schemeClr>
                </a:solidFill>
                <a:latin typeface="Abadi" panose="020B0604020104020204" pitchFamily="34" charset="0"/>
              </a:rPr>
              <a:t> We can also see that at </a:t>
            </a:r>
            <a:r>
              <a:rPr lang="en-US" sz="2200" dirty="0" err="1">
                <a:solidFill>
                  <a:schemeClr val="accent3">
                    <a:lumMod val="25000"/>
                  </a:schemeClr>
                </a:solidFill>
                <a:latin typeface="Abadi" panose="020B0604020104020204" pitchFamily="34" charset="0"/>
              </a:rPr>
              <a:t>Launc</a:t>
            </a:r>
            <a:r>
              <a:rPr lang="en-US" sz="2200" dirty="0">
                <a:solidFill>
                  <a:schemeClr val="accent3">
                    <a:lumMod val="25000"/>
                  </a:schemeClr>
                </a:solidFill>
                <a:latin typeface="Abadi" panose="020B0604020104020204" pitchFamily="34" charset="0"/>
              </a:rPr>
              <a:t> Site ‘CCAFS SLC 40’ is where Falcon 9 launches started, in which we see many non-successful outcome, during the beginnings. This will significantly influence the summary of success rate for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We also note that ‘KSC LC 39A’ Launch Site is where SpaceX commenced Falcon 9 launches the latest.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SEE PAGE 39 FOR LAUNCH SITE SUCCES RATE PIE-GRAPH</a:t>
            </a:r>
            <a:r>
              <a:rPr lang="en-US" sz="2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CADDF88-4239-4F44-A11A-B031D075D875}"/>
              </a:ext>
            </a:extLst>
          </p:cNvPr>
          <p:cNvPicPr>
            <a:picLocks noChangeAspect="1"/>
          </p:cNvPicPr>
          <p:nvPr/>
        </p:nvPicPr>
        <p:blipFill>
          <a:blip r:embed="rId3"/>
          <a:stretch>
            <a:fillRect/>
          </a:stretch>
        </p:blipFill>
        <p:spPr>
          <a:xfrm>
            <a:off x="0" y="3662874"/>
            <a:ext cx="12192000" cy="2389005"/>
          </a:xfrm>
          <a:prstGeom prst="rect">
            <a:avLst/>
          </a:prstGeom>
        </p:spPr>
      </p:pic>
      <p:sp>
        <p:nvSpPr>
          <p:cNvPr id="7" name="Content Placeholder 2">
            <a:extLst>
              <a:ext uri="{FF2B5EF4-FFF2-40B4-BE49-F238E27FC236}">
                <a16:creationId xmlns:a16="http://schemas.microsoft.com/office/drawing/2014/main" id="{4DBCFBA4-8FC6-808A-B0CE-7BA0BE9EA01C}"/>
              </a:ext>
            </a:extLst>
          </p:cNvPr>
          <p:cNvSpPr txBox="1">
            <a:spLocks/>
          </p:cNvSpPr>
          <p:nvPr/>
        </p:nvSpPr>
        <p:spPr>
          <a:xfrm>
            <a:off x="770010" y="2082114"/>
            <a:ext cx="10687961" cy="120542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we know the time line of each Launch site we see that the Low-Middle Weighted Payloads success rate is varies</a:t>
            </a:r>
          </a:p>
          <a:p>
            <a:pPr>
              <a:lnSpc>
                <a:spcPct val="100000"/>
              </a:lnSpc>
              <a:spcBef>
                <a:spcPts val="1400"/>
              </a:spcBef>
            </a:pPr>
            <a:r>
              <a:rPr lang="en-US" sz="2200" dirty="0">
                <a:solidFill>
                  <a:schemeClr val="accent3">
                    <a:lumMod val="25000"/>
                  </a:schemeClr>
                </a:solidFill>
                <a:latin typeface="Abadi" panose="020B0604020104020204" pitchFamily="34" charset="0"/>
              </a:rPr>
              <a:t> However, we see that over ~9500 KG Payload there are clusters of high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6" name="Picture 5">
            <a:extLst>
              <a:ext uri="{FF2B5EF4-FFF2-40B4-BE49-F238E27FC236}">
                <a16:creationId xmlns:a16="http://schemas.microsoft.com/office/drawing/2014/main" id="{1FC50297-C077-5698-7EF6-2AF4E1FAE509}"/>
              </a:ext>
            </a:extLst>
          </p:cNvPr>
          <p:cNvPicPr>
            <a:picLocks noChangeAspect="1"/>
          </p:cNvPicPr>
          <p:nvPr/>
        </p:nvPicPr>
        <p:blipFill>
          <a:blip r:embed="rId4"/>
          <a:stretch>
            <a:fillRect/>
          </a:stretch>
        </p:blipFill>
        <p:spPr>
          <a:xfrm>
            <a:off x="6078102" y="1386218"/>
            <a:ext cx="4878105" cy="4878105"/>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21491" y="1338067"/>
            <a:ext cx="2619213" cy="468750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Considering the Orbit Type as a factor of Success we can see that </a:t>
            </a:r>
          </a:p>
          <a:p>
            <a:pPr>
              <a:lnSpc>
                <a:spcPct val="100000"/>
              </a:lnSpc>
              <a:spcBef>
                <a:spcPts val="1400"/>
              </a:spcBef>
            </a:pPr>
            <a:r>
              <a:rPr lang="en-US" sz="2200" dirty="0">
                <a:solidFill>
                  <a:schemeClr val="accent3">
                    <a:lumMod val="25000"/>
                  </a:schemeClr>
                </a:solidFill>
                <a:latin typeface="Abadi" panose="020B0604020104020204" pitchFamily="34" charset="0"/>
              </a:rPr>
              <a:t>ES-L1</a:t>
            </a:r>
          </a:p>
          <a:p>
            <a:pPr>
              <a:lnSpc>
                <a:spcPct val="100000"/>
              </a:lnSpc>
              <a:spcBef>
                <a:spcPts val="1400"/>
              </a:spcBef>
            </a:pPr>
            <a:r>
              <a:rPr lang="en-US" sz="2200" dirty="0">
                <a:solidFill>
                  <a:schemeClr val="accent3">
                    <a:lumMod val="25000"/>
                  </a:schemeClr>
                </a:solidFill>
                <a:latin typeface="Abadi" panose="020B0604020104020204" pitchFamily="34" charset="0"/>
              </a:rPr>
              <a:t>GEO</a:t>
            </a:r>
          </a:p>
          <a:p>
            <a:pPr>
              <a:lnSpc>
                <a:spcPct val="100000"/>
              </a:lnSpc>
              <a:spcBef>
                <a:spcPts val="1400"/>
              </a:spcBef>
            </a:pPr>
            <a:r>
              <a:rPr lang="en-US" sz="2200" dirty="0">
                <a:solidFill>
                  <a:schemeClr val="accent3">
                    <a:lumMod val="25000"/>
                  </a:schemeClr>
                </a:solidFill>
                <a:latin typeface="Abadi" panose="020B0604020104020204" pitchFamily="34" charset="0"/>
              </a:rPr>
              <a:t>HEO</a:t>
            </a:r>
          </a:p>
          <a:p>
            <a:pPr>
              <a:lnSpc>
                <a:spcPct val="100000"/>
              </a:lnSpc>
              <a:spcBef>
                <a:spcPts val="1400"/>
              </a:spcBef>
            </a:pPr>
            <a:r>
              <a:rPr lang="en-US" sz="2200" dirty="0">
                <a:solidFill>
                  <a:schemeClr val="accent3">
                    <a:lumMod val="25000"/>
                  </a:schemeClr>
                </a:solidFill>
                <a:latin typeface="Abadi" panose="020B0604020104020204" pitchFamily="34" charset="0"/>
              </a:rPr>
              <a:t>SSO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have 100%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FF98942-18A0-E101-E67D-CBE1D2DD55F8}"/>
              </a:ext>
            </a:extLst>
          </p:cNvPr>
          <p:cNvPicPr>
            <a:picLocks noChangeAspect="1"/>
          </p:cNvPicPr>
          <p:nvPr/>
        </p:nvPicPr>
        <p:blipFill>
          <a:blip r:embed="rId3"/>
          <a:stretch>
            <a:fillRect/>
          </a:stretch>
        </p:blipFill>
        <p:spPr>
          <a:xfrm>
            <a:off x="770011" y="1369063"/>
            <a:ext cx="8239047" cy="523449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04135" y="1523206"/>
            <a:ext cx="3198913" cy="42886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it shown, </a:t>
            </a:r>
            <a:r>
              <a:rPr lang="en-US" sz="2200" b="1" dirty="0">
                <a:solidFill>
                  <a:schemeClr val="accent3">
                    <a:lumMod val="25000"/>
                  </a:schemeClr>
                </a:solidFill>
                <a:latin typeface="Abadi" panose="020B0604020104020204" pitchFamily="34" charset="0"/>
              </a:rPr>
              <a:t>ISS</a:t>
            </a:r>
            <a:r>
              <a:rPr lang="en-US" sz="2200" dirty="0">
                <a:solidFill>
                  <a:schemeClr val="accent3">
                    <a:lumMod val="25000"/>
                  </a:schemeClr>
                </a:solidFill>
                <a:latin typeface="Abadi" panose="020B0604020104020204" pitchFamily="34" charset="0"/>
              </a:rPr>
              <a:t> launches have a clear pattern of gaining experience by going through several failures lead to more successful outcome, while </a:t>
            </a:r>
            <a:r>
              <a:rPr lang="en-US" sz="2200" b="1" dirty="0">
                <a:solidFill>
                  <a:schemeClr val="accent3">
                    <a:lumMod val="25000"/>
                  </a:schemeClr>
                </a:solidFill>
                <a:latin typeface="Abadi" panose="020B0604020104020204" pitchFamily="34" charset="0"/>
              </a:rPr>
              <a:t>GTO</a:t>
            </a:r>
            <a:r>
              <a:rPr lang="en-US" sz="2200" dirty="0">
                <a:solidFill>
                  <a:schemeClr val="accent3">
                    <a:lumMod val="25000"/>
                  </a:schemeClr>
                </a:solidFill>
                <a:latin typeface="Abadi" panose="020B0604020104020204" pitchFamily="34" charset="0"/>
              </a:rPr>
              <a:t> Orbit missions have the most failures.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F4ABA9E-D7FB-52F0-3F6D-1AFDDD8AF386}"/>
              </a:ext>
            </a:extLst>
          </p:cNvPr>
          <p:cNvPicPr>
            <a:picLocks noChangeAspect="1"/>
          </p:cNvPicPr>
          <p:nvPr/>
        </p:nvPicPr>
        <p:blipFill>
          <a:blip r:embed="rId3"/>
          <a:stretch>
            <a:fillRect/>
          </a:stretch>
        </p:blipFill>
        <p:spPr>
          <a:xfrm>
            <a:off x="770011" y="1389883"/>
            <a:ext cx="6754085" cy="503732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61225" y="1650841"/>
            <a:ext cx="3932238" cy="420751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VLEO orbit missions have the heaviest payloads, While SSO mission have one of the lowest.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GTO Orbit Missions with lower weighted payloads have more success rate than their heavily weighted payloads. We can see a pattern where we can cut the payload ranges visually into two sides.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2E42658-D468-09A0-308F-DB7DBCF61ECF}"/>
              </a:ext>
            </a:extLst>
          </p:cNvPr>
          <p:cNvPicPr>
            <a:picLocks noChangeAspect="1"/>
          </p:cNvPicPr>
          <p:nvPr/>
        </p:nvPicPr>
        <p:blipFill>
          <a:blip r:embed="rId3"/>
          <a:stretch>
            <a:fillRect/>
          </a:stretch>
        </p:blipFill>
        <p:spPr>
          <a:xfrm>
            <a:off x="770011" y="1393536"/>
            <a:ext cx="6861680" cy="502513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37238" y="1650842"/>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a clear trend of improvement with a significant decline in 2018 and a bounce back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3C9C532-5DAA-1292-A6FE-C3F9F9A5F97A}"/>
              </a:ext>
            </a:extLst>
          </p:cNvPr>
          <p:cNvPicPr>
            <a:picLocks noChangeAspect="1"/>
          </p:cNvPicPr>
          <p:nvPr/>
        </p:nvPicPr>
        <p:blipFill>
          <a:blip r:embed="rId3"/>
          <a:stretch>
            <a:fillRect/>
          </a:stretch>
        </p:blipFill>
        <p:spPr>
          <a:xfrm>
            <a:off x="770011" y="1414480"/>
            <a:ext cx="6308772" cy="48428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4750" y="1423988"/>
            <a:ext cx="5052449" cy="116423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using </a:t>
            </a:r>
            <a:r>
              <a:rPr lang="en-US" sz="2200" dirty="0">
                <a:solidFill>
                  <a:srgbClr val="00B050"/>
                </a:solidFill>
                <a:latin typeface="Abadi" panose="020B0604020104020204" pitchFamily="34" charset="0"/>
              </a:rPr>
              <a:t>SELECT DISTINCT</a:t>
            </a:r>
            <a:r>
              <a:rPr lang="en-US" sz="2200" dirty="0">
                <a:solidFill>
                  <a:schemeClr val="accent3">
                    <a:lumMod val="25000"/>
                  </a:schemeClr>
                </a:solidFill>
                <a:latin typeface="Abadi" panose="020B0604020104020204" pitchFamily="34" charset="0"/>
              </a:rPr>
              <a:t>, we retrieve all the Unique values/names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C18EAAF-AEB5-901D-3F8D-819CAD997DE1}"/>
              </a:ext>
            </a:extLst>
          </p:cNvPr>
          <p:cNvPicPr>
            <a:picLocks noChangeAspect="1"/>
          </p:cNvPicPr>
          <p:nvPr/>
        </p:nvPicPr>
        <p:blipFill rotWithShape="1">
          <a:blip r:embed="rId3"/>
          <a:srcRect l="11709"/>
          <a:stretch/>
        </p:blipFill>
        <p:spPr>
          <a:xfrm>
            <a:off x="770011" y="1434483"/>
            <a:ext cx="5763028" cy="399633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5B698FA-D6B6-B98F-487C-DC8ADC703123}"/>
              </a:ext>
            </a:extLst>
          </p:cNvPr>
          <p:cNvPicPr>
            <a:picLocks noChangeAspect="1"/>
          </p:cNvPicPr>
          <p:nvPr/>
        </p:nvPicPr>
        <p:blipFill rotWithShape="1">
          <a:blip r:embed="rId3"/>
          <a:srcRect l="4252"/>
          <a:stretch/>
        </p:blipFill>
        <p:spPr>
          <a:xfrm>
            <a:off x="770011" y="1489241"/>
            <a:ext cx="7439186" cy="3955561"/>
          </a:xfrm>
          <a:prstGeom prst="rect">
            <a:avLst/>
          </a:prstGeom>
        </p:spPr>
      </p:pic>
      <p:sp>
        <p:nvSpPr>
          <p:cNvPr id="11" name="Rectangle 5">
            <a:extLst>
              <a:ext uri="{FF2B5EF4-FFF2-40B4-BE49-F238E27FC236}">
                <a16:creationId xmlns:a16="http://schemas.microsoft.com/office/drawing/2014/main" id="{EBD7181F-6D6D-2586-80FD-C1E56940BE78}"/>
              </a:ext>
            </a:extLst>
          </p:cNvPr>
          <p:cNvSpPr>
            <a:spLocks noChangeArrowheads="1"/>
          </p:cNvSpPr>
          <p:nvPr/>
        </p:nvSpPr>
        <p:spPr bwMode="auto">
          <a:xfrm>
            <a:off x="8415580" y="1561020"/>
            <a:ext cx="3776419" cy="3735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To find all Launch Sites that begin with </a:t>
            </a:r>
            <a:r>
              <a:rPr kumimoji="0" lang="en-US" altLang="en-US" sz="2000" b="1" i="0" u="none" strike="noStrike" cap="none" normalizeH="0" baseline="0" dirty="0">
                <a:ln>
                  <a:noFill/>
                </a:ln>
                <a:solidFill>
                  <a:schemeClr val="tx1"/>
                </a:solidFill>
                <a:effectLst/>
                <a:latin typeface="Arial" panose="020B0604020202020204" pitchFamily="34" charset="0"/>
              </a:rPr>
              <a:t>'CCA</a:t>
            </a:r>
            <a:r>
              <a:rPr kumimoji="0" lang="en-US" altLang="en-US" sz="2000" b="0" i="0" u="none" strike="noStrike" cap="none" normalizeH="0" baseline="0" dirty="0">
                <a:ln>
                  <a:noFill/>
                </a:ln>
                <a:solidFill>
                  <a:schemeClr val="tx1"/>
                </a:solidFill>
                <a:effectLst/>
                <a:latin typeface="Arial" panose="020B0604020202020204" pitchFamily="34" charset="0"/>
              </a:rPr>
              <a:t>', use the SQL </a:t>
            </a:r>
            <a:r>
              <a:rPr kumimoji="0" lang="en-US" altLang="en-US" sz="2000" b="0" i="0" u="none" strike="noStrike" cap="none" normalizeH="0" baseline="0" dirty="0">
                <a:ln>
                  <a:noFill/>
                </a:ln>
                <a:solidFill>
                  <a:srgbClr val="00B050"/>
                </a:solidFill>
                <a:effectLst/>
                <a:latin typeface="Arial Unicode MS"/>
              </a:rPr>
              <a:t>LIKE</a:t>
            </a:r>
            <a:r>
              <a:rPr kumimoji="0" lang="en-US" altLang="en-US" sz="2000" b="0" i="0" u="none" strike="noStrike" cap="none" normalizeH="0" baseline="0" dirty="0">
                <a:ln>
                  <a:noFill/>
                </a:ln>
                <a:solidFill>
                  <a:schemeClr val="tx1"/>
                </a:solidFill>
                <a:effectLst/>
              </a:rPr>
              <a:t> function with the </a:t>
            </a:r>
            <a:r>
              <a:rPr kumimoji="0" lang="en-US" altLang="en-US" sz="2000" b="1"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 wildcard.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The </a:t>
            </a:r>
            <a:r>
              <a:rPr kumimoji="0" lang="en-US" altLang="en-US" sz="2000" b="1"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 symbol represents any sequence of characters, so </a:t>
            </a:r>
            <a:r>
              <a:rPr kumimoji="0" lang="en-US" altLang="en-US" sz="2000" b="1" i="0" u="none" strike="noStrike" cap="none" normalizeH="0" baseline="0" dirty="0">
                <a:ln>
                  <a:noFill/>
                </a:ln>
                <a:solidFill>
                  <a:schemeClr val="tx1"/>
                </a:solidFill>
                <a:effectLst/>
              </a:rPr>
              <a:t>'CCA%</a:t>
            </a:r>
            <a:r>
              <a:rPr kumimoji="0" lang="en-US" altLang="en-US" sz="2000" b="0" i="0" u="none" strike="noStrike" cap="none" normalizeH="0" baseline="0" dirty="0">
                <a:ln>
                  <a:noFill/>
                </a:ln>
                <a:solidFill>
                  <a:schemeClr val="tx1"/>
                </a:solidFill>
                <a:effectLst/>
              </a:rPr>
              <a:t>' matches any string starting with </a:t>
            </a:r>
            <a:r>
              <a:rPr kumimoji="0" lang="en-US" altLang="en-US" sz="2000" b="1" i="0" u="none" strike="noStrike" cap="none" normalizeH="0" baseline="0" dirty="0">
                <a:ln>
                  <a:noFill/>
                </a:ln>
                <a:solidFill>
                  <a:schemeClr val="tx1"/>
                </a:solidFill>
                <a:effectLst/>
              </a:rPr>
              <a:t>'CCA</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05425F7-118C-624A-F929-336E7B72E402}"/>
              </a:ext>
            </a:extLst>
          </p:cNvPr>
          <p:cNvPicPr>
            <a:picLocks noChangeAspect="1"/>
          </p:cNvPicPr>
          <p:nvPr/>
        </p:nvPicPr>
        <p:blipFill rotWithShape="1">
          <a:blip r:embed="rId3"/>
          <a:srcRect l="8348"/>
          <a:stretch/>
        </p:blipFill>
        <p:spPr>
          <a:xfrm>
            <a:off x="770011" y="1531160"/>
            <a:ext cx="6520043" cy="3319812"/>
          </a:xfrm>
          <a:prstGeom prst="rect">
            <a:avLst/>
          </a:prstGeom>
        </p:spPr>
      </p:pic>
      <p:sp>
        <p:nvSpPr>
          <p:cNvPr id="2" name="Rectangle 1">
            <a:extLst>
              <a:ext uri="{FF2B5EF4-FFF2-40B4-BE49-F238E27FC236}">
                <a16:creationId xmlns:a16="http://schemas.microsoft.com/office/drawing/2014/main" id="{35F9398F-FED3-66B0-C432-84EA1D0176D4}"/>
              </a:ext>
            </a:extLst>
          </p:cNvPr>
          <p:cNvSpPr>
            <a:spLocks noChangeArrowheads="1"/>
          </p:cNvSpPr>
          <p:nvPr/>
        </p:nvSpPr>
        <p:spPr bwMode="auto">
          <a:xfrm>
            <a:off x="430927" y="5182206"/>
            <a:ext cx="965544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We use the </a:t>
            </a:r>
            <a:r>
              <a:rPr kumimoji="0" lang="en-US" altLang="en-US" sz="2000" b="1" i="0" u="none" strike="noStrike" cap="none" normalizeH="0" baseline="0" dirty="0">
                <a:ln>
                  <a:noFill/>
                </a:ln>
                <a:solidFill>
                  <a:schemeClr val="tx1"/>
                </a:solidFill>
                <a:effectLst/>
                <a:latin typeface="Arial Unicode MS"/>
              </a:rPr>
              <a:t>SUM</a:t>
            </a:r>
            <a:r>
              <a:rPr kumimoji="0" lang="en-US" altLang="en-US" sz="2000" b="0" i="0" u="none" strike="noStrike" cap="none" normalizeH="0" baseline="0" dirty="0">
                <a:ln>
                  <a:noFill/>
                </a:ln>
                <a:solidFill>
                  <a:schemeClr val="tx1"/>
                </a:solidFill>
                <a:effectLst/>
              </a:rPr>
              <a:t> function to calculate the total </a:t>
            </a:r>
            <a:r>
              <a:rPr kumimoji="0" lang="en-US" altLang="en-US" sz="2000" b="1" i="0" u="none" strike="noStrike" cap="none" normalizeH="0" baseline="0" dirty="0">
                <a:ln>
                  <a:noFill/>
                </a:ln>
                <a:solidFill>
                  <a:schemeClr val="tx1"/>
                </a:solidFill>
                <a:effectLst/>
              </a:rPr>
              <a:t>Payload Mass</a:t>
            </a:r>
            <a:r>
              <a:rPr kumimoji="0" lang="en-US" altLang="en-US" sz="2000" b="0" i="0" u="none" strike="noStrike" cap="none" normalizeH="0" baseline="0" dirty="0">
                <a:ln>
                  <a:noFill/>
                </a:ln>
                <a:solidFill>
                  <a:schemeClr val="tx1"/>
                </a:solidFill>
                <a:effectLst/>
              </a:rPr>
              <a:t>, and the </a:t>
            </a:r>
            <a:r>
              <a:rPr kumimoji="0" lang="en-US" altLang="en-US" sz="2000" b="0" i="0" u="none" strike="noStrike" cap="none" normalizeH="0" baseline="0" dirty="0">
                <a:ln>
                  <a:noFill/>
                </a:ln>
                <a:solidFill>
                  <a:srgbClr val="00B050"/>
                </a:solidFill>
                <a:effectLst/>
                <a:latin typeface="Arial Unicode MS"/>
              </a:rPr>
              <a:t>WHERE</a:t>
            </a:r>
            <a:r>
              <a:rPr kumimoji="0" lang="en-US" altLang="en-US" sz="2000" b="0" i="0" u="none" strike="noStrike" cap="none" normalizeH="0" baseline="0" dirty="0">
                <a:ln>
                  <a:noFill/>
                </a:ln>
                <a:solidFill>
                  <a:schemeClr val="tx1"/>
                </a:solidFill>
                <a:effectLst/>
              </a:rPr>
              <a:t> clause to specify the criteria for </a:t>
            </a:r>
            <a:r>
              <a:rPr kumimoji="0" lang="en-US" altLang="en-US" sz="2000" b="1" i="0" u="none" strike="noStrike" cap="none" normalizeH="0" baseline="0" dirty="0">
                <a:ln>
                  <a:noFill/>
                </a:ln>
                <a:solidFill>
                  <a:schemeClr val="tx1"/>
                </a:solidFill>
                <a:effectLst/>
              </a:rPr>
              <a:t>NASA</a:t>
            </a:r>
            <a:r>
              <a:rPr kumimoji="0" lang="en-US" altLang="en-US" sz="2000" b="0" i="0" u="none" strike="noStrike" cap="none" normalizeH="0" baseline="0" dirty="0">
                <a:ln>
                  <a:noFill/>
                </a:ln>
                <a:solidFill>
                  <a:schemeClr val="tx1"/>
                </a:solidFill>
                <a:effectLst/>
              </a:rPr>
              <a:t> on </a:t>
            </a:r>
            <a:r>
              <a:rPr kumimoji="0" lang="en-US" altLang="en-US" sz="2000" b="1" i="0" u="none" strike="noStrike" cap="none" normalizeH="0" baseline="0" dirty="0">
                <a:ln>
                  <a:noFill/>
                </a:ln>
                <a:solidFill>
                  <a:schemeClr val="tx1"/>
                </a:solidFill>
                <a:effectLst/>
              </a:rPr>
              <a:t>Customer</a:t>
            </a:r>
            <a:r>
              <a:rPr kumimoji="0" lang="en-US" altLang="en-US" sz="2000" b="0" i="0" u="none" strike="noStrike" cap="none" normalizeH="0" baseline="0" dirty="0">
                <a:ln>
                  <a:noFill/>
                </a:ln>
                <a:solidFill>
                  <a:schemeClr val="tx1"/>
                </a:solidFill>
                <a:effectLst/>
              </a:rPr>
              <a:t> column.</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855B5DE-5900-1635-8AE7-7D49F52EB3D8}"/>
              </a:ext>
            </a:extLst>
          </p:cNvPr>
          <p:cNvPicPr>
            <a:picLocks noChangeAspect="1"/>
          </p:cNvPicPr>
          <p:nvPr/>
        </p:nvPicPr>
        <p:blipFill rotWithShape="1">
          <a:blip r:embed="rId3"/>
          <a:srcRect l="9731"/>
          <a:stretch/>
        </p:blipFill>
        <p:spPr>
          <a:xfrm>
            <a:off x="770011" y="1524674"/>
            <a:ext cx="6514774" cy="3896557"/>
          </a:xfrm>
          <a:prstGeom prst="rect">
            <a:avLst/>
          </a:prstGeom>
        </p:spPr>
      </p:pic>
      <p:sp>
        <p:nvSpPr>
          <p:cNvPr id="2" name="Rectangle 1">
            <a:extLst>
              <a:ext uri="{FF2B5EF4-FFF2-40B4-BE49-F238E27FC236}">
                <a16:creationId xmlns:a16="http://schemas.microsoft.com/office/drawing/2014/main" id="{D6BA9968-1807-B49A-6674-E4ED8B1C3689}"/>
              </a:ext>
            </a:extLst>
          </p:cNvPr>
          <p:cNvSpPr>
            <a:spLocks noChangeArrowheads="1"/>
          </p:cNvSpPr>
          <p:nvPr/>
        </p:nvSpPr>
        <p:spPr bwMode="auto">
          <a:xfrm>
            <a:off x="7284785" y="1521730"/>
            <a:ext cx="4695405" cy="522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SELECT </a:t>
            </a:r>
            <a:r>
              <a:rPr kumimoji="0" lang="en-US" altLang="en-US" sz="1600" b="1" i="0" u="none" strike="noStrike" cap="none" normalizeH="0" baseline="0" dirty="0" err="1">
                <a:ln>
                  <a:noFill/>
                </a:ln>
                <a:solidFill>
                  <a:schemeClr val="tx1"/>
                </a:solidFill>
                <a:effectLst/>
                <a:latin typeface="Abadi" panose="020B0604020104020204" pitchFamily="34" charset="0"/>
              </a:rPr>
              <a:t>Booster_Version</a:t>
            </a:r>
            <a:r>
              <a:rPr kumimoji="0" lang="en-US" altLang="en-US" sz="1600" b="1" i="0" u="none" strike="noStrike" cap="none" normalizeH="0" baseline="0" dirty="0">
                <a:ln>
                  <a:noFill/>
                </a:ln>
                <a:solidFill>
                  <a:schemeClr val="tx1"/>
                </a:solidFill>
                <a:effectLst/>
                <a:latin typeface="Abadi" panose="020B0604020104020204" pitchFamily="34" charset="0"/>
              </a:rPr>
              <a:t>, AVG(PAYLOAD_MASS__KG_) AS </a:t>
            </a:r>
            <a:r>
              <a:rPr kumimoji="0" lang="en-US" altLang="en-US" sz="1600" b="1" i="0" u="none" strike="noStrike" cap="none" normalizeH="0" baseline="0" dirty="0" err="1">
                <a:ln>
                  <a:noFill/>
                </a:ln>
                <a:solidFill>
                  <a:schemeClr val="tx1"/>
                </a:solidFill>
                <a:effectLst/>
                <a:latin typeface="Abadi" panose="020B0604020104020204" pitchFamily="34" charset="0"/>
              </a:rPr>
              <a:t>Average_Payload_Mass</a:t>
            </a:r>
            <a:r>
              <a:rPr kumimoji="0" lang="en-US" altLang="en-US" sz="1600" b="0" i="0" u="none" strike="noStrike" cap="none" normalizeH="0" baseline="0" dirty="0">
                <a:ln>
                  <a:noFill/>
                </a:ln>
                <a:solidFill>
                  <a:schemeClr val="tx1"/>
                </a:solidFill>
                <a:effectLst/>
                <a:latin typeface="Abadi" panose="020B0604020104020204" pitchFamily="34" charset="0"/>
              </a:rPr>
              <a:t>: Selects the </a:t>
            </a:r>
            <a:r>
              <a:rPr kumimoji="0" lang="en-US" altLang="en-US" sz="1600" b="0" i="0" u="none" strike="noStrike" cap="none" normalizeH="0" baseline="0" dirty="0" err="1">
                <a:ln>
                  <a:noFill/>
                </a:ln>
                <a:solidFill>
                  <a:schemeClr val="tx1"/>
                </a:solidFill>
                <a:effectLst/>
                <a:latin typeface="Abadi" panose="020B0604020104020204" pitchFamily="34" charset="0"/>
              </a:rPr>
              <a:t>Booster_Version</a:t>
            </a:r>
            <a:r>
              <a:rPr kumimoji="0" lang="en-US" altLang="en-US" sz="1600" b="0" i="0" u="none" strike="noStrike" cap="none" normalizeH="0" baseline="0" dirty="0">
                <a:ln>
                  <a:noFill/>
                </a:ln>
                <a:solidFill>
                  <a:schemeClr val="tx1"/>
                </a:solidFill>
                <a:effectLst/>
                <a:latin typeface="Abadi" panose="020B0604020104020204" pitchFamily="34" charset="0"/>
              </a:rPr>
              <a:t> and calculates the average of PAYLOAD_MASS__KG_. The result is aliased as </a:t>
            </a:r>
            <a:r>
              <a:rPr kumimoji="0" lang="en-US" altLang="en-US" sz="1600" b="0" i="0" u="none" strike="noStrike" cap="none" normalizeH="0" baseline="0" dirty="0" err="1">
                <a:ln>
                  <a:noFill/>
                </a:ln>
                <a:solidFill>
                  <a:schemeClr val="tx1"/>
                </a:solidFill>
                <a:effectLst/>
                <a:latin typeface="Abadi" panose="020B0604020104020204" pitchFamily="34" charset="0"/>
              </a:rPr>
              <a:t>Average_Payload_Mass</a:t>
            </a:r>
            <a:r>
              <a:rPr kumimoji="0" lang="en-US" altLang="en-US" sz="16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FROM SPACEXTABLE</a:t>
            </a:r>
            <a:r>
              <a:rPr kumimoji="0" lang="en-US" altLang="en-US" sz="1600" b="0" i="0" u="none" strike="noStrike" cap="none" normalizeH="0" baseline="0" dirty="0">
                <a:ln>
                  <a:noFill/>
                </a:ln>
                <a:solidFill>
                  <a:schemeClr val="tx1"/>
                </a:solidFill>
                <a:effectLst/>
                <a:latin typeface="Abadi" panose="020B0604020104020204" pitchFamily="34" charset="0"/>
              </a:rPr>
              <a:t>: Specifies the table from which to retrieve the data (SPACEXTABLE in this case).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rgbClr val="00B050"/>
                </a:solidFill>
                <a:effectLst/>
                <a:latin typeface="Abadi" panose="020B0604020104020204" pitchFamily="34" charset="0"/>
              </a:rPr>
              <a:t>WHERE</a:t>
            </a:r>
            <a:r>
              <a:rPr kumimoji="0" lang="en-US" altLang="en-US" sz="1600" b="1" i="0" u="none" strike="noStrike" cap="none" normalizeH="0" baseline="0" dirty="0">
                <a:ln>
                  <a:noFill/>
                </a:ln>
                <a:solidFill>
                  <a:schemeClr val="tx1"/>
                </a:solidFill>
                <a:effectLst/>
                <a:latin typeface="Abadi" panose="020B0604020104020204" pitchFamily="34" charset="0"/>
              </a:rPr>
              <a:t> </a:t>
            </a:r>
            <a:r>
              <a:rPr kumimoji="0" lang="en-US" altLang="en-US" sz="1600" b="1" i="0" u="none" strike="noStrike" cap="none" normalizeH="0" baseline="0" dirty="0" err="1">
                <a:ln>
                  <a:noFill/>
                </a:ln>
                <a:solidFill>
                  <a:schemeClr val="tx1"/>
                </a:solidFill>
                <a:effectLst/>
                <a:latin typeface="Abadi" panose="020B0604020104020204" pitchFamily="34" charset="0"/>
              </a:rPr>
              <a:t>Booster_Version</a:t>
            </a:r>
            <a:r>
              <a:rPr kumimoji="0" lang="en-US" altLang="en-US" sz="1600" b="1" i="0" u="none" strike="noStrike" cap="none" normalizeH="0" baseline="0" dirty="0">
                <a:ln>
                  <a:noFill/>
                </a:ln>
                <a:solidFill>
                  <a:schemeClr val="tx1"/>
                </a:solidFill>
                <a:effectLst/>
                <a:latin typeface="Abadi" panose="020B0604020104020204" pitchFamily="34" charset="0"/>
              </a:rPr>
              <a:t> </a:t>
            </a:r>
            <a:r>
              <a:rPr kumimoji="0" lang="en-US" altLang="en-US" sz="1600" b="1" i="0" u="none" strike="noStrike" cap="none" normalizeH="0" baseline="0" dirty="0">
                <a:ln>
                  <a:noFill/>
                </a:ln>
                <a:solidFill>
                  <a:srgbClr val="00B050"/>
                </a:solidFill>
                <a:effectLst/>
                <a:latin typeface="Abadi" panose="020B0604020104020204" pitchFamily="34" charset="0"/>
              </a:rPr>
              <a:t>LIKE</a:t>
            </a:r>
            <a:r>
              <a:rPr kumimoji="0" lang="en-US" altLang="en-US" sz="1600" b="1" i="0" u="none" strike="noStrike" cap="none" normalizeH="0" baseline="0" dirty="0">
                <a:ln>
                  <a:noFill/>
                </a:ln>
                <a:solidFill>
                  <a:schemeClr val="tx1"/>
                </a:solidFill>
                <a:effectLst/>
                <a:latin typeface="Abadi" panose="020B0604020104020204" pitchFamily="34" charset="0"/>
              </a:rPr>
              <a:t> 'F9 v1.1%'</a:t>
            </a:r>
            <a:r>
              <a:rPr kumimoji="0" lang="en-US" altLang="en-US" sz="1600" b="0" i="0" u="none" strike="noStrike" cap="none" normalizeH="0" baseline="0" dirty="0">
                <a:ln>
                  <a:noFill/>
                </a:ln>
                <a:solidFill>
                  <a:schemeClr val="tx1"/>
                </a:solidFill>
                <a:effectLst/>
                <a:latin typeface="Abadi" panose="020B0604020104020204" pitchFamily="34" charset="0"/>
              </a:rPr>
              <a:t>: Filters the rows to include only those where the </a:t>
            </a:r>
            <a:r>
              <a:rPr kumimoji="0" lang="en-US" altLang="en-US" sz="1600" b="0" i="0" u="none" strike="noStrike" cap="none" normalizeH="0" baseline="0" dirty="0" err="1">
                <a:ln>
                  <a:noFill/>
                </a:ln>
                <a:solidFill>
                  <a:schemeClr val="tx1"/>
                </a:solidFill>
                <a:effectLst/>
                <a:latin typeface="Abadi" panose="020B0604020104020204" pitchFamily="34" charset="0"/>
              </a:rPr>
              <a:t>Booster_Version</a:t>
            </a:r>
            <a:r>
              <a:rPr kumimoji="0" lang="en-US" altLang="en-US" sz="1600" b="0" i="0" u="none" strike="noStrike" cap="none" normalizeH="0" baseline="0" dirty="0">
                <a:ln>
                  <a:noFill/>
                </a:ln>
                <a:solidFill>
                  <a:schemeClr val="tx1"/>
                </a:solidFill>
                <a:effectLst/>
                <a:latin typeface="Abadi" panose="020B0604020104020204" pitchFamily="34" charset="0"/>
              </a:rPr>
              <a:t> starts with 'F9 v1.1'.</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GROUP BY </a:t>
            </a:r>
            <a:r>
              <a:rPr kumimoji="0" lang="en-US" altLang="en-US" sz="1600" b="1" i="0" u="none" strike="noStrike" cap="none" normalizeH="0" baseline="0" dirty="0" err="1">
                <a:ln>
                  <a:noFill/>
                </a:ln>
                <a:solidFill>
                  <a:schemeClr val="tx1"/>
                </a:solidFill>
                <a:effectLst/>
                <a:latin typeface="Abadi" panose="020B0604020104020204" pitchFamily="34" charset="0"/>
              </a:rPr>
              <a:t>Booster_Version</a:t>
            </a:r>
            <a:r>
              <a:rPr kumimoji="0" lang="en-US" altLang="en-US" sz="1600" b="0" i="0" u="none" strike="noStrike" cap="none" normalizeH="0" baseline="0" dirty="0">
                <a:ln>
                  <a:noFill/>
                </a:ln>
                <a:solidFill>
                  <a:schemeClr val="tx1"/>
                </a:solidFill>
                <a:effectLst/>
                <a:latin typeface="Abadi" panose="020B0604020104020204" pitchFamily="34" charset="0"/>
              </a:rPr>
              <a:t>: Groups the results by </a:t>
            </a:r>
            <a:r>
              <a:rPr kumimoji="0" lang="en-US" altLang="en-US" sz="1600" b="0" i="0" u="none" strike="noStrike" cap="none" normalizeH="0" baseline="0" dirty="0" err="1">
                <a:ln>
                  <a:noFill/>
                </a:ln>
                <a:solidFill>
                  <a:schemeClr val="tx1"/>
                </a:solidFill>
                <a:effectLst/>
                <a:latin typeface="Abadi" panose="020B0604020104020204" pitchFamily="34" charset="0"/>
              </a:rPr>
              <a:t>Booster_Version</a:t>
            </a:r>
            <a:r>
              <a:rPr kumimoji="0" lang="en-US" altLang="en-US" sz="1600" b="0" i="0" u="none" strike="noStrike" cap="none" normalizeH="0" baseline="0" dirty="0">
                <a:ln>
                  <a:noFill/>
                </a:ln>
                <a:solidFill>
                  <a:schemeClr val="tx1"/>
                </a:solidFill>
                <a:effectLst/>
                <a:latin typeface="Abadi" panose="020B0604020104020204" pitchFamily="34" charset="0"/>
              </a:rPr>
              <a:t>. </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8088" y="1527687"/>
            <a:ext cx="3119884" cy="38657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By using </a:t>
            </a:r>
            <a:r>
              <a:rPr lang="en-US" sz="2200" b="1" dirty="0">
                <a:solidFill>
                  <a:schemeClr val="accent3">
                    <a:lumMod val="25000"/>
                  </a:schemeClr>
                </a:solidFill>
                <a:latin typeface="Abadi" panose="020B0604020104020204" pitchFamily="34" charset="0"/>
              </a:rPr>
              <a:t>MIN(DATE) </a:t>
            </a:r>
            <a:r>
              <a:rPr lang="en-US" sz="2200" dirty="0">
                <a:solidFill>
                  <a:schemeClr val="accent3">
                    <a:lumMod val="25000"/>
                  </a:schemeClr>
                </a:solidFill>
                <a:latin typeface="Abadi" panose="020B0604020104020204" pitchFamily="34" charset="0"/>
              </a:rPr>
              <a:t>and the </a:t>
            </a:r>
            <a:r>
              <a:rPr lang="en-US" sz="2200" b="1" dirty="0">
                <a:solidFill>
                  <a:srgbClr val="00B050"/>
                </a:solidFill>
                <a:latin typeface="Abadi" panose="020B0604020104020204" pitchFamily="34" charset="0"/>
              </a:rPr>
              <a:t>WHERE</a:t>
            </a:r>
            <a:r>
              <a:rPr lang="en-US" sz="2200" b="1" dirty="0">
                <a:solidFill>
                  <a:schemeClr val="accent3">
                    <a:lumMod val="25000"/>
                  </a:schemeClr>
                </a:solidFill>
                <a:latin typeface="Abadi" panose="020B0604020104020204" pitchFamily="34" charset="0"/>
              </a:rPr>
              <a:t> Clause </a:t>
            </a:r>
            <a:r>
              <a:rPr lang="en-US" sz="2200" dirty="0">
                <a:solidFill>
                  <a:schemeClr val="accent3">
                    <a:lumMod val="25000"/>
                  </a:schemeClr>
                </a:solidFill>
                <a:latin typeface="Abadi" panose="020B0604020104020204" pitchFamily="34" charset="0"/>
              </a:rPr>
              <a:t>on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we retrieve the first Successful landing outcome on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08AA237-60B2-4A1A-E531-1AE336CB77E0}"/>
              </a:ext>
            </a:extLst>
          </p:cNvPr>
          <p:cNvPicPr>
            <a:picLocks noChangeAspect="1"/>
          </p:cNvPicPr>
          <p:nvPr/>
        </p:nvPicPr>
        <p:blipFill rotWithShape="1">
          <a:blip r:embed="rId3"/>
          <a:srcRect l="7087"/>
          <a:stretch/>
        </p:blipFill>
        <p:spPr>
          <a:xfrm>
            <a:off x="770011" y="1512189"/>
            <a:ext cx="6972840" cy="361957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14772" y="1398476"/>
            <a:ext cx="3477228" cy="404297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b="1" dirty="0">
                <a:solidFill>
                  <a:schemeClr val="accent3">
                    <a:lumMod val="25000"/>
                  </a:schemeClr>
                </a:solidFill>
                <a:latin typeface="Abadi" panose="020B0604020104020204" pitchFamily="34" charset="0"/>
              </a:rPr>
              <a:t>% Wildcard </a:t>
            </a:r>
            <a:r>
              <a:rPr lang="en-US" sz="2200" dirty="0">
                <a:solidFill>
                  <a:schemeClr val="accent3">
                    <a:lumMod val="25000"/>
                  </a:schemeClr>
                </a:solidFill>
                <a:latin typeface="Abadi" panose="020B0604020104020204" pitchFamily="34" charset="0"/>
              </a:rPr>
              <a:t>to retrieve any Success drone ship outcome</a:t>
            </a:r>
          </a:p>
          <a:p>
            <a:pPr>
              <a:lnSpc>
                <a:spcPct val="100000"/>
              </a:lnSpc>
              <a:spcBef>
                <a:spcPts val="1400"/>
              </a:spcBef>
            </a:pPr>
            <a:r>
              <a:rPr lang="en-US" sz="2200" dirty="0">
                <a:solidFill>
                  <a:schemeClr val="accent3">
                    <a:lumMod val="25000"/>
                  </a:schemeClr>
                </a:solidFill>
                <a:latin typeface="Abadi" panose="020B0604020104020204" pitchFamily="34" charset="0"/>
              </a:rPr>
              <a:t> adding </a:t>
            </a:r>
            <a:r>
              <a:rPr lang="en-US" sz="2200" dirty="0">
                <a:solidFill>
                  <a:srgbClr val="00B050"/>
                </a:solidFill>
                <a:latin typeface="Abadi" panose="020B0604020104020204" pitchFamily="34" charset="0"/>
              </a:rPr>
              <a:t>AND</a:t>
            </a:r>
            <a:r>
              <a:rPr lang="en-US" sz="2200" dirty="0">
                <a:solidFill>
                  <a:schemeClr val="accent3">
                    <a:lumMod val="25000"/>
                  </a:schemeClr>
                </a:solidFill>
                <a:latin typeface="Abadi" panose="020B0604020104020204" pitchFamily="34" charset="0"/>
              </a:rPr>
              <a:t> Conditions </a:t>
            </a:r>
            <a:r>
              <a:rPr lang="en-US" sz="2200" dirty="0">
                <a:solidFill>
                  <a:srgbClr val="00B050"/>
                </a:solidFill>
                <a:latin typeface="Abadi" panose="020B0604020104020204" pitchFamily="34" charset="0"/>
              </a:rPr>
              <a:t>WHERE</a:t>
            </a:r>
            <a:r>
              <a:rPr lang="en-US" sz="2200" dirty="0">
                <a:solidFill>
                  <a:schemeClr val="accent3">
                    <a:lumMod val="25000"/>
                  </a:schemeClr>
                </a:solidFill>
                <a:latin typeface="Abadi" panose="020B0604020104020204" pitchFamily="34" charset="0"/>
              </a:rPr>
              <a:t> values are </a:t>
            </a:r>
            <a:r>
              <a:rPr lang="en-US" sz="2200" dirty="0">
                <a:solidFill>
                  <a:srgbClr val="00B050"/>
                </a:solidFill>
                <a:latin typeface="Abadi" panose="020B0604020104020204" pitchFamily="34" charset="0"/>
              </a:rPr>
              <a:t>&lt;</a:t>
            </a:r>
            <a:r>
              <a:rPr lang="en-US" sz="2200" dirty="0">
                <a:solidFill>
                  <a:schemeClr val="accent3">
                    <a:lumMod val="25000"/>
                  </a:schemeClr>
                </a:solidFill>
                <a:latin typeface="Abadi" panose="020B0604020104020204" pitchFamily="34" charset="0"/>
              </a:rPr>
              <a:t> less than or </a:t>
            </a:r>
            <a:r>
              <a:rPr lang="en-US" sz="2200" dirty="0">
                <a:solidFill>
                  <a:srgbClr val="00B050"/>
                </a:solidFill>
                <a:latin typeface="Abadi" panose="020B0604020104020204" pitchFamily="34" charset="0"/>
              </a:rPr>
              <a:t>&gt;</a:t>
            </a:r>
            <a:r>
              <a:rPr lang="en-US" sz="2200" dirty="0">
                <a:solidFill>
                  <a:schemeClr val="accent3">
                    <a:lumMod val="25000"/>
                  </a:schemeClr>
                </a:solidFill>
                <a:latin typeface="Abadi" panose="020B0604020104020204" pitchFamily="34" charset="0"/>
              </a:rPr>
              <a:t> greater than certain numbers will retrieve the names of Booster versions where Payload mass is </a:t>
            </a:r>
            <a:r>
              <a:rPr lang="en-US" sz="2200" dirty="0">
                <a:solidFill>
                  <a:srgbClr val="00B050"/>
                </a:solidFill>
                <a:latin typeface="Abadi" panose="020B0604020104020204" pitchFamily="34" charset="0"/>
              </a:rPr>
              <a:t>&gt;</a:t>
            </a:r>
            <a:r>
              <a:rPr lang="en-US" sz="2200" dirty="0">
                <a:solidFill>
                  <a:schemeClr val="accent3">
                    <a:lumMod val="25000"/>
                  </a:schemeClr>
                </a:solidFill>
                <a:latin typeface="Abadi" panose="020B0604020104020204" pitchFamily="34" charset="0"/>
              </a:rPr>
              <a:t> greater than 4k and </a:t>
            </a:r>
            <a:r>
              <a:rPr lang="en-US" sz="2200" dirty="0">
                <a:solidFill>
                  <a:srgbClr val="00B050"/>
                </a:solidFill>
                <a:latin typeface="Abadi" panose="020B0604020104020204" pitchFamily="34" charset="0"/>
              </a:rPr>
              <a:t>&lt; </a:t>
            </a:r>
            <a:r>
              <a:rPr lang="en-US" sz="2200" dirty="0">
                <a:solidFill>
                  <a:schemeClr val="accent3">
                    <a:lumMod val="25000"/>
                  </a:schemeClr>
                </a:solidFill>
                <a:latin typeface="Abadi" panose="020B0604020104020204" pitchFamily="34" charset="0"/>
              </a:rPr>
              <a:t>less than 6k</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3CAA288-C8F6-9CFC-1D4E-4C3B107209B0}"/>
              </a:ext>
            </a:extLst>
          </p:cNvPr>
          <p:cNvPicPr>
            <a:picLocks noChangeAspect="1"/>
          </p:cNvPicPr>
          <p:nvPr/>
        </p:nvPicPr>
        <p:blipFill rotWithShape="1">
          <a:blip r:embed="rId3"/>
          <a:srcRect l="4733"/>
          <a:stretch/>
        </p:blipFill>
        <p:spPr>
          <a:xfrm>
            <a:off x="770010" y="1518838"/>
            <a:ext cx="7911743" cy="392261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317356"/>
            <a:ext cx="8177497" cy="5540644"/>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000" dirty="0">
                <a:solidFill>
                  <a:srgbClr val="1C7DDB"/>
                </a:solidFill>
                <a:latin typeface="Abadi" panose="020B0604020104020204" pitchFamily="34" charset="0"/>
              </a:rPr>
              <a:t>Data collection through:</a:t>
            </a:r>
          </a:p>
          <a:p>
            <a:pPr lvl="1">
              <a:lnSpc>
                <a:spcPct val="100000"/>
              </a:lnSpc>
              <a:spcBef>
                <a:spcPts val="1400"/>
              </a:spcBef>
            </a:pPr>
            <a:r>
              <a:rPr lang="en-US" sz="2000" dirty="0">
                <a:solidFill>
                  <a:schemeClr val="accent3">
                    <a:lumMod val="25000"/>
                  </a:schemeClr>
                </a:solidFill>
                <a:latin typeface="Abadi" panose="020B0604020104020204" pitchFamily="34" charset="0"/>
              </a:rPr>
              <a:t>API</a:t>
            </a:r>
          </a:p>
          <a:p>
            <a:pPr lvl="1">
              <a:lnSpc>
                <a:spcPct val="100000"/>
              </a:lnSpc>
              <a:spcBef>
                <a:spcPts val="1400"/>
              </a:spcBef>
            </a:pPr>
            <a:r>
              <a:rPr lang="en-US" sz="2000" dirty="0">
                <a:solidFill>
                  <a:schemeClr val="accent3">
                    <a:lumMod val="25000"/>
                  </a:schemeClr>
                </a:solidFill>
                <a:latin typeface="Abadi" panose="020B0604020104020204" pitchFamily="34" charset="0"/>
              </a:rPr>
              <a:t>Web scraping</a:t>
            </a:r>
          </a:p>
          <a:p>
            <a:pPr>
              <a:lnSpc>
                <a:spcPct val="100000"/>
              </a:lnSpc>
              <a:spcBef>
                <a:spcPts val="1400"/>
              </a:spcBef>
            </a:pPr>
            <a:r>
              <a:rPr lang="en-US" sz="2000" dirty="0">
                <a:solidFill>
                  <a:srgbClr val="1C7DDB"/>
                </a:solidFill>
                <a:latin typeface="Abadi" panose="020B0604020104020204" pitchFamily="34" charset="0"/>
              </a:rPr>
              <a:t>Data Wrangling</a:t>
            </a:r>
          </a:p>
          <a:p>
            <a:pPr>
              <a:lnSpc>
                <a:spcPct val="100000"/>
              </a:lnSpc>
              <a:spcBef>
                <a:spcPts val="1400"/>
              </a:spcBef>
            </a:pPr>
            <a:r>
              <a:rPr lang="en-US" sz="2000" dirty="0">
                <a:solidFill>
                  <a:srgbClr val="1C7DDB"/>
                </a:solidFill>
                <a:latin typeface="Abadi" panose="020B0604020104020204" pitchFamily="34" charset="0"/>
              </a:rPr>
              <a:t>Exploratory Data Analysis (EDA) with:</a:t>
            </a:r>
          </a:p>
          <a:p>
            <a:pPr lvl="1">
              <a:lnSpc>
                <a:spcPct val="100000"/>
              </a:lnSpc>
              <a:spcBef>
                <a:spcPts val="1400"/>
              </a:spcBef>
            </a:pPr>
            <a:r>
              <a:rPr lang="en-US" sz="2000" dirty="0">
                <a:solidFill>
                  <a:schemeClr val="accent3">
                    <a:lumMod val="25000"/>
                  </a:schemeClr>
                </a:solidFill>
                <a:latin typeface="Abadi" panose="020B0604020104020204" pitchFamily="34" charset="0"/>
              </a:rPr>
              <a:t>SQL</a:t>
            </a:r>
          </a:p>
          <a:p>
            <a:pPr lvl="1">
              <a:lnSpc>
                <a:spcPct val="100000"/>
              </a:lnSpc>
              <a:spcBef>
                <a:spcPts val="1400"/>
              </a:spcBef>
            </a:pPr>
            <a:r>
              <a:rPr lang="en-US" sz="2000" dirty="0">
                <a:solidFill>
                  <a:schemeClr val="accent3">
                    <a:lumMod val="25000"/>
                  </a:schemeClr>
                </a:solidFill>
                <a:latin typeface="Abadi" panose="020B0604020104020204" pitchFamily="34" charset="0"/>
              </a:rPr>
              <a:t>Data Visualization</a:t>
            </a:r>
          </a:p>
          <a:p>
            <a:pPr>
              <a:lnSpc>
                <a:spcPct val="100000"/>
              </a:lnSpc>
              <a:spcBef>
                <a:spcPts val="1400"/>
              </a:spcBef>
            </a:pPr>
            <a:r>
              <a:rPr lang="en-US" sz="2000" dirty="0">
                <a:solidFill>
                  <a:srgbClr val="1C7DDB"/>
                </a:solidFill>
                <a:latin typeface="Abadi" panose="020B0604020104020204" pitchFamily="34" charset="0"/>
              </a:rPr>
              <a:t>Interactive GEO Data visualization using Folium Map</a:t>
            </a:r>
          </a:p>
          <a:p>
            <a:pPr>
              <a:lnSpc>
                <a:spcPct val="100000"/>
              </a:lnSpc>
              <a:spcBef>
                <a:spcPts val="1400"/>
              </a:spcBef>
            </a:pPr>
            <a:r>
              <a:rPr lang="en-US" sz="2000" dirty="0">
                <a:solidFill>
                  <a:srgbClr val="1C7DDB"/>
                </a:solidFill>
                <a:latin typeface="Abadi" panose="020B0604020104020204" pitchFamily="34" charset="0"/>
              </a:rPr>
              <a:t>Machine Learning (ML) Algorithms for Prediction</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Chart/Visualization results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3" name="Picture 2">
            <a:extLst>
              <a:ext uri="{FF2B5EF4-FFF2-40B4-BE49-F238E27FC236}">
                <a16:creationId xmlns:a16="http://schemas.microsoft.com/office/drawing/2014/main" id="{45AFD2B9-1D1F-FB94-0A4C-2069F778CF8E}"/>
              </a:ext>
            </a:extLst>
          </p:cNvPr>
          <p:cNvPicPr>
            <a:picLocks noChangeAspect="1"/>
          </p:cNvPicPr>
          <p:nvPr/>
        </p:nvPicPr>
        <p:blipFill>
          <a:blip r:embed="rId3"/>
          <a:stretch>
            <a:fillRect/>
          </a:stretch>
        </p:blipFill>
        <p:spPr>
          <a:xfrm>
            <a:off x="6002108" y="1379719"/>
            <a:ext cx="4939631" cy="4939631"/>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C7886B7F-0890-999B-9CF7-60266582C5D7}"/>
              </a:ext>
            </a:extLst>
          </p:cNvPr>
          <p:cNvPicPr>
            <a:picLocks noChangeAspect="1"/>
          </p:cNvPicPr>
          <p:nvPr/>
        </p:nvPicPr>
        <p:blipFill>
          <a:blip r:embed="rId3"/>
          <a:stretch>
            <a:fillRect/>
          </a:stretch>
        </p:blipFill>
        <p:spPr>
          <a:xfrm>
            <a:off x="770011" y="1442959"/>
            <a:ext cx="5210484" cy="5009598"/>
          </a:xfrm>
          <a:prstGeom prst="rect">
            <a:avLst/>
          </a:prstGeom>
        </p:spPr>
      </p:pic>
      <p:sp>
        <p:nvSpPr>
          <p:cNvPr id="2" name="Rectangle 1">
            <a:extLst>
              <a:ext uri="{FF2B5EF4-FFF2-40B4-BE49-F238E27FC236}">
                <a16:creationId xmlns:a16="http://schemas.microsoft.com/office/drawing/2014/main" id="{DA384EE0-B741-CB57-DF6D-36DE85FDBEBD}"/>
              </a:ext>
            </a:extLst>
          </p:cNvPr>
          <p:cNvSpPr>
            <a:spLocks noChangeArrowheads="1"/>
          </p:cNvSpPr>
          <p:nvPr/>
        </p:nvSpPr>
        <p:spPr bwMode="auto">
          <a:xfrm>
            <a:off x="5980496" y="1442959"/>
            <a:ext cx="5441494"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badi" panose="020B0604020104020204" pitchFamily="34" charset="0"/>
              </a:rPr>
              <a:t>SELECT </a:t>
            </a:r>
            <a:r>
              <a:rPr kumimoji="0" lang="en-US" altLang="en-US" sz="2000" b="1" i="0" u="none" strike="noStrike" cap="none" normalizeH="0" baseline="0" dirty="0" err="1">
                <a:ln>
                  <a:noFill/>
                </a:ln>
                <a:solidFill>
                  <a:schemeClr val="tx1"/>
                </a:solidFill>
                <a:effectLst/>
                <a:latin typeface="Abadi" panose="020B0604020104020204" pitchFamily="34" charset="0"/>
              </a:rPr>
              <a:t>Mission_Outcome</a:t>
            </a:r>
            <a:r>
              <a:rPr kumimoji="0" lang="en-US" altLang="en-US" sz="2000" b="1" i="0" u="none" strike="noStrike" cap="none" normalizeH="0" baseline="0" dirty="0">
                <a:ln>
                  <a:noFill/>
                </a:ln>
                <a:solidFill>
                  <a:schemeClr val="tx1"/>
                </a:solidFill>
                <a:effectLst/>
                <a:latin typeface="Abadi" panose="020B0604020104020204" pitchFamily="34" charset="0"/>
              </a:rPr>
              <a:t>, </a:t>
            </a:r>
            <a:r>
              <a:rPr kumimoji="0" lang="en-US" altLang="en-US" sz="2000" b="1" i="0" u="none" strike="noStrike" cap="none" normalizeH="0" baseline="0" dirty="0">
                <a:ln>
                  <a:noFill/>
                </a:ln>
                <a:solidFill>
                  <a:srgbClr val="00B050"/>
                </a:solidFill>
                <a:effectLst/>
                <a:latin typeface="Abadi" panose="020B0604020104020204" pitchFamily="34" charset="0"/>
              </a:rPr>
              <a:t>COUNT</a:t>
            </a:r>
            <a:r>
              <a:rPr kumimoji="0" lang="en-US" altLang="en-US" sz="2000" b="1" i="0" u="none" strike="noStrike" cap="none" normalizeH="0" baseline="0" dirty="0">
                <a:ln>
                  <a:noFill/>
                </a:ln>
                <a:solidFill>
                  <a:schemeClr val="tx1"/>
                </a:solidFill>
                <a:effectLst/>
                <a:latin typeface="Abadi" panose="020B0604020104020204" pitchFamily="34" charset="0"/>
              </a:rPr>
              <a:t>(*) AS </a:t>
            </a:r>
            <a:r>
              <a:rPr kumimoji="0" lang="en-US" altLang="en-US" sz="2000" b="1" i="0" u="none" strike="noStrike" cap="none" normalizeH="0" baseline="0" dirty="0" err="1">
                <a:ln>
                  <a:noFill/>
                </a:ln>
                <a:solidFill>
                  <a:schemeClr val="tx1"/>
                </a:solidFill>
                <a:effectLst/>
                <a:latin typeface="Abadi" panose="020B0604020104020204" pitchFamily="34" charset="0"/>
              </a:rPr>
              <a:t>Total_Count</a:t>
            </a:r>
            <a:r>
              <a:rPr kumimoji="0" lang="en-US" altLang="en-US" sz="2000" b="0" i="0" u="none" strike="noStrike" cap="none" normalizeH="0" baseline="0" dirty="0">
                <a:ln>
                  <a:noFill/>
                </a:ln>
                <a:solidFill>
                  <a:schemeClr val="tx1"/>
                </a:solidFill>
                <a:effectLst/>
                <a:latin typeface="Abadi" panose="020B0604020104020204" pitchFamily="34" charset="0"/>
              </a:rPr>
              <a:t>: This line selects the </a:t>
            </a:r>
            <a:r>
              <a:rPr kumimoji="0" lang="en-US" altLang="en-US" sz="2000" b="0" i="0" u="none" strike="noStrike" cap="none" normalizeH="0" baseline="0" dirty="0" err="1">
                <a:ln>
                  <a:noFill/>
                </a:ln>
                <a:solidFill>
                  <a:schemeClr val="tx1"/>
                </a:solidFill>
                <a:effectLst/>
                <a:latin typeface="Abadi" panose="020B0604020104020204" pitchFamily="34" charset="0"/>
              </a:rPr>
              <a:t>Mission_Outcome</a:t>
            </a:r>
            <a:r>
              <a:rPr kumimoji="0" lang="en-US" altLang="en-US" sz="2000" b="0" i="0" u="none" strike="noStrike" cap="none" normalizeH="0" baseline="0" dirty="0">
                <a:ln>
                  <a:noFill/>
                </a:ln>
                <a:solidFill>
                  <a:schemeClr val="tx1"/>
                </a:solidFill>
                <a:effectLst/>
                <a:latin typeface="Abadi" panose="020B0604020104020204" pitchFamily="34" charset="0"/>
              </a:rPr>
              <a:t> column and counts the number of occurrences for each unique mission outcome. The result is aliased as </a:t>
            </a:r>
            <a:r>
              <a:rPr kumimoji="0" lang="en-US" altLang="en-US" sz="2000" b="0" i="0" u="none" strike="noStrike" cap="none" normalizeH="0" baseline="0" dirty="0" err="1">
                <a:ln>
                  <a:noFill/>
                </a:ln>
                <a:solidFill>
                  <a:schemeClr val="tx1"/>
                </a:solidFill>
                <a:effectLst/>
                <a:latin typeface="Abadi" panose="020B0604020104020204" pitchFamily="34" charset="0"/>
              </a:rPr>
              <a:t>Total_Count</a:t>
            </a:r>
            <a:r>
              <a:rPr kumimoji="0" lang="en-US" altLang="en-US" sz="20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B050"/>
                </a:solidFill>
                <a:effectLst/>
                <a:latin typeface="Abadi" panose="020B0604020104020204" pitchFamily="34" charset="0"/>
              </a:rPr>
              <a:t>FROM</a:t>
            </a:r>
            <a:r>
              <a:rPr kumimoji="0" lang="en-US" altLang="en-US" sz="2000" b="1" i="0" u="none" strike="noStrike" cap="none" normalizeH="0" baseline="0" dirty="0">
                <a:ln>
                  <a:noFill/>
                </a:ln>
                <a:solidFill>
                  <a:schemeClr val="tx1"/>
                </a:solidFill>
                <a:effectLst/>
                <a:latin typeface="Abadi" panose="020B0604020104020204" pitchFamily="34" charset="0"/>
              </a:rPr>
              <a:t> launches</a:t>
            </a:r>
            <a:r>
              <a:rPr kumimoji="0" lang="en-US" altLang="en-US" sz="2000" b="0" i="0" u="none" strike="noStrike" cap="none" normalizeH="0" baseline="0" dirty="0">
                <a:ln>
                  <a:noFill/>
                </a:ln>
                <a:solidFill>
                  <a:schemeClr val="tx1"/>
                </a:solidFill>
                <a:effectLst/>
                <a:latin typeface="Abadi" panose="020B0604020104020204" pitchFamily="34" charset="0"/>
              </a:rPr>
              <a:t>: Specifies the table from which to retrieve the data (launches in this case).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B050"/>
                </a:solidFill>
                <a:effectLst/>
                <a:latin typeface="Abadi" panose="020B0604020104020204" pitchFamily="34" charset="0"/>
              </a:rPr>
              <a:t>GROUP BY </a:t>
            </a:r>
            <a:r>
              <a:rPr kumimoji="0" lang="en-US" altLang="en-US" sz="2000" b="1" i="0" u="none" strike="noStrike" cap="none" normalizeH="0" baseline="0" dirty="0" err="1">
                <a:ln>
                  <a:noFill/>
                </a:ln>
                <a:solidFill>
                  <a:schemeClr val="tx1"/>
                </a:solidFill>
                <a:effectLst/>
                <a:latin typeface="Abadi" panose="020B0604020104020204" pitchFamily="34" charset="0"/>
              </a:rPr>
              <a:t>Mission_Outcome</a:t>
            </a:r>
            <a:r>
              <a:rPr kumimoji="0" lang="en-US" altLang="en-US" sz="2000" b="0" i="0" u="none" strike="noStrike" cap="none" normalizeH="0" baseline="0" dirty="0">
                <a:ln>
                  <a:noFill/>
                </a:ln>
                <a:solidFill>
                  <a:schemeClr val="tx1"/>
                </a:solidFill>
                <a:effectLst/>
                <a:latin typeface="Abadi" panose="020B0604020104020204" pitchFamily="34" charset="0"/>
              </a:rPr>
              <a:t>: Groups the results by each unique value in the </a:t>
            </a:r>
            <a:r>
              <a:rPr kumimoji="0" lang="en-US" altLang="en-US" sz="2000" b="0" i="0" u="none" strike="noStrike" cap="none" normalizeH="0" baseline="0" dirty="0" err="1">
                <a:ln>
                  <a:noFill/>
                </a:ln>
                <a:solidFill>
                  <a:schemeClr val="tx1"/>
                </a:solidFill>
                <a:effectLst/>
                <a:latin typeface="Abadi" panose="020B0604020104020204" pitchFamily="34" charset="0"/>
              </a:rPr>
              <a:t>Mission_Outcome</a:t>
            </a:r>
            <a:r>
              <a:rPr kumimoji="0" lang="en-US" altLang="en-US" sz="2000" b="0" i="0" u="none" strike="noStrike" cap="none" normalizeH="0" baseline="0" dirty="0">
                <a:ln>
                  <a:noFill/>
                </a:ln>
                <a:solidFill>
                  <a:schemeClr val="tx1"/>
                </a:solidFill>
                <a:effectLst/>
                <a:latin typeface="Abadi" panose="020B0604020104020204" pitchFamily="34" charset="0"/>
              </a:rPr>
              <a:t> column. </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66D3C46-3AD4-87A0-5D88-D0799D2E36E2}"/>
              </a:ext>
            </a:extLst>
          </p:cNvPr>
          <p:cNvPicPr>
            <a:picLocks noChangeAspect="1"/>
          </p:cNvPicPr>
          <p:nvPr/>
        </p:nvPicPr>
        <p:blipFill rotWithShape="1">
          <a:blip r:embed="rId4"/>
          <a:srcRect l="3228" r="69393"/>
          <a:stretch/>
        </p:blipFill>
        <p:spPr>
          <a:xfrm>
            <a:off x="770011" y="1449498"/>
            <a:ext cx="2479729" cy="5076190"/>
          </a:xfrm>
          <a:prstGeom prst="rect">
            <a:avLst/>
          </a:prstGeom>
        </p:spPr>
      </p:pic>
      <p:sp>
        <p:nvSpPr>
          <p:cNvPr id="2" name="Rectangle 1">
            <a:extLst>
              <a:ext uri="{FF2B5EF4-FFF2-40B4-BE49-F238E27FC236}">
                <a16:creationId xmlns:a16="http://schemas.microsoft.com/office/drawing/2014/main" id="{E85556A1-A134-2EDE-9E19-4DC0786E6922}"/>
              </a:ext>
            </a:extLst>
          </p:cNvPr>
          <p:cNvSpPr>
            <a:spLocks noChangeArrowheads="1"/>
          </p:cNvSpPr>
          <p:nvPr/>
        </p:nvSpPr>
        <p:spPr bwMode="auto">
          <a:xfrm>
            <a:off x="4551597" y="1699203"/>
            <a:ext cx="6359209"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This query retrieves the </a:t>
            </a:r>
            <a:r>
              <a:rPr kumimoji="0" lang="en-US" altLang="en-US" sz="2000" b="1" i="0" u="none" strike="noStrike" cap="none" normalizeH="0" baseline="0" dirty="0" err="1">
                <a:ln>
                  <a:noFill/>
                </a:ln>
                <a:solidFill>
                  <a:schemeClr val="tx1"/>
                </a:solidFill>
                <a:effectLst/>
                <a:latin typeface="Abadi" panose="020B0604020104020204" pitchFamily="34" charset="0"/>
              </a:rPr>
              <a:t>Booster_Version</a:t>
            </a:r>
            <a:r>
              <a:rPr kumimoji="0" lang="en-US" altLang="en-US" sz="2000" b="0" i="0" u="none" strike="noStrike" cap="none" normalizeH="0" baseline="0" dirty="0">
                <a:ln>
                  <a:noFill/>
                </a:ln>
                <a:solidFill>
                  <a:schemeClr val="tx1"/>
                </a:solidFill>
                <a:effectLst/>
                <a:latin typeface="Abadi" panose="020B0604020104020204" pitchFamily="34" charset="0"/>
              </a:rPr>
              <a:t> values for records where </a:t>
            </a:r>
            <a:r>
              <a:rPr kumimoji="0" lang="en-US" altLang="en-US" sz="2000" i="0" u="none" strike="noStrike" cap="none" normalizeH="0" baseline="0" dirty="0">
                <a:ln>
                  <a:noFill/>
                </a:ln>
                <a:solidFill>
                  <a:schemeClr val="tx1"/>
                </a:solidFill>
                <a:effectLst/>
                <a:latin typeface="Abadi" panose="020B0604020104020204" pitchFamily="34" charset="0"/>
              </a:rPr>
              <a:t>the</a:t>
            </a:r>
            <a:r>
              <a:rPr kumimoji="0" lang="en-US" altLang="en-US" sz="2000" b="1" i="0" u="none" strike="noStrike" cap="none" normalizeH="0" baseline="0" dirty="0">
                <a:ln>
                  <a:noFill/>
                </a:ln>
                <a:solidFill>
                  <a:schemeClr val="tx1"/>
                </a:solidFill>
                <a:effectLst/>
                <a:latin typeface="Abadi" panose="020B0604020104020204" pitchFamily="34" charset="0"/>
              </a:rPr>
              <a:t> PAYLOAD_MASS__KG_ </a:t>
            </a:r>
            <a:r>
              <a:rPr kumimoji="0" lang="en-US" altLang="en-US" sz="2000" b="0" i="0" u="none" strike="noStrike" cap="none" normalizeH="0" baseline="0" dirty="0">
                <a:ln>
                  <a:noFill/>
                </a:ln>
                <a:solidFill>
                  <a:schemeClr val="tx1"/>
                </a:solidFill>
                <a:effectLst/>
                <a:latin typeface="Abadi" panose="020B0604020104020204" pitchFamily="34" charset="0"/>
              </a:rPr>
              <a:t>is equal to the maximum payload mass.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The </a:t>
            </a:r>
            <a:r>
              <a:rPr kumimoji="0" lang="en-US" altLang="en-US" sz="2000" b="1" i="0" u="none" strike="noStrike" cap="none" normalizeH="0" baseline="0" dirty="0">
                <a:ln>
                  <a:noFill/>
                </a:ln>
                <a:solidFill>
                  <a:schemeClr val="tx1"/>
                </a:solidFill>
                <a:effectLst/>
                <a:latin typeface="Abadi" panose="020B0604020104020204" pitchFamily="34" charset="0"/>
              </a:rPr>
              <a:t>MAX</a:t>
            </a:r>
            <a:r>
              <a:rPr kumimoji="0" lang="en-US" altLang="en-US" sz="2000" b="0" i="0" u="none" strike="noStrike" cap="none" normalizeH="0" baseline="0" dirty="0">
                <a:ln>
                  <a:noFill/>
                </a:ln>
                <a:solidFill>
                  <a:schemeClr val="tx1"/>
                </a:solidFill>
                <a:effectLst/>
                <a:latin typeface="Abadi" panose="020B0604020104020204" pitchFamily="34" charset="0"/>
              </a:rPr>
              <a:t> function is used in a subquery to find the highest value of PAYLOAD_MASS__KG_ in the SPACEXTABLE. </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C0C253D-07BA-3F71-38EB-DA87B0C8E469}"/>
              </a:ext>
            </a:extLst>
          </p:cNvPr>
          <p:cNvPicPr>
            <a:picLocks noChangeAspect="1"/>
          </p:cNvPicPr>
          <p:nvPr/>
        </p:nvPicPr>
        <p:blipFill rotWithShape="1">
          <a:blip r:embed="rId3"/>
          <a:srcRect l="10080"/>
          <a:stretch/>
        </p:blipFill>
        <p:spPr>
          <a:xfrm>
            <a:off x="770010" y="1449808"/>
            <a:ext cx="3724497" cy="5276228"/>
          </a:xfrm>
          <a:prstGeom prst="rect">
            <a:avLst/>
          </a:prstGeom>
        </p:spPr>
      </p:pic>
      <p:sp>
        <p:nvSpPr>
          <p:cNvPr id="2" name="Rectangle 1">
            <a:extLst>
              <a:ext uri="{FF2B5EF4-FFF2-40B4-BE49-F238E27FC236}">
                <a16:creationId xmlns:a16="http://schemas.microsoft.com/office/drawing/2014/main" id="{E72BEC22-3CE6-D718-DC6F-C110536E6A48}"/>
              </a:ext>
            </a:extLst>
          </p:cNvPr>
          <p:cNvSpPr>
            <a:spLocks noChangeArrowheads="1"/>
          </p:cNvSpPr>
          <p:nvPr/>
        </p:nvSpPr>
        <p:spPr bwMode="auto">
          <a:xfrm>
            <a:off x="4494507" y="1528195"/>
            <a:ext cx="7516679" cy="327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This query converts the numerical month from the </a:t>
            </a:r>
            <a:r>
              <a:rPr kumimoji="0" lang="en-US" altLang="en-US" sz="2000" b="1" i="0" u="none" strike="noStrike" cap="none" normalizeH="0" baseline="0" dirty="0">
                <a:ln>
                  <a:noFill/>
                </a:ln>
                <a:solidFill>
                  <a:schemeClr val="tx1"/>
                </a:solidFill>
                <a:effectLst/>
                <a:latin typeface="Abadi" panose="020B0604020104020204" pitchFamily="34" charset="0"/>
              </a:rPr>
              <a:t>Date</a:t>
            </a:r>
            <a:r>
              <a:rPr kumimoji="0" lang="en-US" altLang="en-US" sz="2000" b="0" i="0" u="none" strike="noStrike" cap="none" normalizeH="0" baseline="0" dirty="0">
                <a:ln>
                  <a:noFill/>
                </a:ln>
                <a:solidFill>
                  <a:schemeClr val="tx1"/>
                </a:solidFill>
                <a:effectLst/>
                <a:latin typeface="Abadi" panose="020B0604020104020204" pitchFamily="34" charset="0"/>
              </a:rPr>
              <a:t> column to the corresponding month name using a </a:t>
            </a:r>
            <a:r>
              <a:rPr kumimoji="0" lang="en-US" altLang="en-US" sz="2000" b="0" i="0" u="none" strike="noStrike" cap="none" normalizeH="0" baseline="0" dirty="0">
                <a:ln>
                  <a:noFill/>
                </a:ln>
                <a:solidFill>
                  <a:srgbClr val="00B050"/>
                </a:solidFill>
                <a:effectLst/>
                <a:latin typeface="Abadi" panose="020B0604020104020204" pitchFamily="34" charset="0"/>
              </a:rPr>
              <a:t>CASE</a:t>
            </a:r>
            <a:r>
              <a:rPr kumimoji="0" lang="en-US" altLang="en-US" sz="2000" b="0" i="0" u="none" strike="noStrike" cap="none" normalizeH="0" baseline="0" dirty="0">
                <a:ln>
                  <a:noFill/>
                </a:ln>
                <a:solidFill>
                  <a:schemeClr val="tx1"/>
                </a:solidFill>
                <a:effectLst/>
                <a:latin typeface="Abadi" panose="020B0604020104020204" pitchFamily="34" charset="0"/>
              </a:rPr>
              <a:t> statement.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It selects the </a:t>
            </a:r>
            <a:r>
              <a:rPr kumimoji="0" lang="en-US" altLang="en-US" sz="2000" b="1" i="0" u="none" strike="noStrike" cap="none" normalizeH="0" baseline="0" dirty="0" err="1">
                <a:ln>
                  <a:noFill/>
                </a:ln>
                <a:solidFill>
                  <a:schemeClr val="tx1"/>
                </a:solidFill>
                <a:effectLst/>
                <a:latin typeface="Abadi" panose="020B0604020104020204" pitchFamily="34" charset="0"/>
              </a:rPr>
              <a:t>Booster_Version</a:t>
            </a:r>
            <a:r>
              <a:rPr kumimoji="0" lang="en-US" altLang="en-US" sz="2000" b="1" i="0" u="none" strike="noStrike" cap="none" normalizeH="0" baseline="0" dirty="0">
                <a:ln>
                  <a:noFill/>
                </a:ln>
                <a:solidFill>
                  <a:schemeClr val="tx1"/>
                </a:solidFill>
                <a:effectLst/>
                <a:latin typeface="Abadi" panose="020B0604020104020204" pitchFamily="34" charset="0"/>
              </a:rPr>
              <a:t>, </a:t>
            </a:r>
            <a:r>
              <a:rPr kumimoji="0" lang="en-US" altLang="en-US" sz="2000" b="1" i="0" u="none" strike="noStrike" cap="none" normalizeH="0" baseline="0" dirty="0" err="1">
                <a:ln>
                  <a:noFill/>
                </a:ln>
                <a:solidFill>
                  <a:schemeClr val="tx1"/>
                </a:solidFill>
                <a:effectLst/>
                <a:latin typeface="Abadi" panose="020B0604020104020204" pitchFamily="34" charset="0"/>
              </a:rPr>
              <a:t>Launch_Site</a:t>
            </a:r>
            <a:r>
              <a:rPr kumimoji="0" lang="en-US" altLang="en-US" sz="2000" b="0" i="0" u="none" strike="noStrike" cap="none" normalizeH="0" baseline="0" dirty="0">
                <a:ln>
                  <a:noFill/>
                </a:ln>
                <a:solidFill>
                  <a:schemeClr val="tx1"/>
                </a:solidFill>
                <a:effectLst/>
                <a:latin typeface="Abadi" panose="020B0604020104020204" pitchFamily="34" charset="0"/>
              </a:rPr>
              <a:t>, and </a:t>
            </a:r>
            <a:r>
              <a:rPr kumimoji="0" lang="en-US" altLang="en-US" sz="2000" b="1" i="0" u="none" strike="noStrike" cap="none" normalizeH="0" baseline="0" dirty="0" err="1">
                <a:ln>
                  <a:noFill/>
                </a:ln>
                <a:solidFill>
                  <a:schemeClr val="tx1"/>
                </a:solidFill>
                <a:effectLst/>
                <a:latin typeface="Abadi" panose="020B0604020104020204" pitchFamily="34" charset="0"/>
              </a:rPr>
              <a:t>Landing_Outcome</a:t>
            </a:r>
            <a:r>
              <a:rPr kumimoji="0" lang="en-US" altLang="en-US" sz="2000" b="1"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columns.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The </a:t>
            </a:r>
            <a:r>
              <a:rPr kumimoji="0" lang="en-US" altLang="en-US" sz="2000" b="0" i="0" u="none" strike="noStrike" cap="none" normalizeH="0" baseline="0" dirty="0">
                <a:ln>
                  <a:noFill/>
                </a:ln>
                <a:solidFill>
                  <a:srgbClr val="00B050"/>
                </a:solidFill>
                <a:effectLst/>
                <a:latin typeface="Abadi" panose="020B0604020104020204" pitchFamily="34" charset="0"/>
              </a:rPr>
              <a:t>WHERE</a:t>
            </a:r>
            <a:r>
              <a:rPr kumimoji="0" lang="en-US" altLang="en-US" sz="2000" b="0" i="0" u="none" strike="noStrike" cap="none" normalizeH="0" baseline="0" dirty="0">
                <a:ln>
                  <a:noFill/>
                </a:ln>
                <a:solidFill>
                  <a:schemeClr val="tx1"/>
                </a:solidFill>
                <a:effectLst/>
                <a:latin typeface="Abadi" panose="020B0604020104020204" pitchFamily="34" charset="0"/>
              </a:rPr>
              <a:t> clause filters the records to only include those from the year 2015 and with a landing outcome of 'Failure (drone ship)'. </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C2A9BE5-92EF-F384-9D82-119C30FB617E}"/>
              </a:ext>
            </a:extLst>
          </p:cNvPr>
          <p:cNvPicPr>
            <a:picLocks noChangeAspect="1"/>
          </p:cNvPicPr>
          <p:nvPr/>
        </p:nvPicPr>
        <p:blipFill rotWithShape="1">
          <a:blip r:embed="rId3"/>
          <a:srcRect l="7816"/>
          <a:stretch/>
        </p:blipFill>
        <p:spPr>
          <a:xfrm>
            <a:off x="770011" y="1446532"/>
            <a:ext cx="3874577" cy="5276216"/>
          </a:xfrm>
          <a:prstGeom prst="rect">
            <a:avLst/>
          </a:prstGeom>
        </p:spPr>
      </p:pic>
      <p:sp>
        <p:nvSpPr>
          <p:cNvPr id="2" name="Rectangle 1">
            <a:extLst>
              <a:ext uri="{FF2B5EF4-FFF2-40B4-BE49-F238E27FC236}">
                <a16:creationId xmlns:a16="http://schemas.microsoft.com/office/drawing/2014/main" id="{26CDB4E0-6E43-3CF6-5B87-5CD56493AE26}"/>
              </a:ext>
            </a:extLst>
          </p:cNvPr>
          <p:cNvSpPr>
            <a:spLocks noChangeArrowheads="1"/>
          </p:cNvSpPr>
          <p:nvPr/>
        </p:nvSpPr>
        <p:spPr bwMode="auto">
          <a:xfrm>
            <a:off x="4881966" y="1445891"/>
            <a:ext cx="6850251"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B050"/>
                </a:solidFill>
                <a:effectLst/>
                <a:latin typeface="Abadi" panose="020B0604020104020204" pitchFamily="34" charset="0"/>
              </a:rPr>
              <a:t>SELECT</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err="1">
                <a:ln>
                  <a:noFill/>
                </a:ln>
                <a:solidFill>
                  <a:schemeClr val="tx1"/>
                </a:solidFill>
                <a:effectLst/>
                <a:latin typeface="Abadi" panose="020B0604020104020204" pitchFamily="34" charset="0"/>
              </a:rPr>
              <a:t>Landing_Outcome</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rgbClr val="00B050"/>
                </a:solidFill>
                <a:effectLst/>
                <a:latin typeface="Abadi" panose="020B0604020104020204" pitchFamily="34" charset="0"/>
              </a:rPr>
              <a:t>COUNT</a:t>
            </a:r>
            <a:r>
              <a:rPr kumimoji="0" lang="en-US" altLang="en-US" sz="2000" b="0" i="0" u="none" strike="noStrike" cap="none" normalizeH="0" baseline="0" dirty="0">
                <a:ln>
                  <a:noFill/>
                </a:ln>
                <a:solidFill>
                  <a:schemeClr val="tx1"/>
                </a:solidFill>
                <a:effectLst/>
                <a:latin typeface="Abadi" panose="020B0604020104020204" pitchFamily="34" charset="0"/>
              </a:rPr>
              <a:t>(*) as </a:t>
            </a:r>
            <a:r>
              <a:rPr kumimoji="0" lang="en-US" altLang="en-US" sz="2000" b="0" i="0" u="none" strike="noStrike" cap="none" normalizeH="0" baseline="0" dirty="0" err="1">
                <a:ln>
                  <a:noFill/>
                </a:ln>
                <a:solidFill>
                  <a:schemeClr val="tx1"/>
                </a:solidFill>
                <a:effectLst/>
                <a:latin typeface="Abadi" panose="020B0604020104020204" pitchFamily="34" charset="0"/>
              </a:rPr>
              <a:t>Outcome_Count</a:t>
            </a:r>
            <a:r>
              <a:rPr kumimoji="0" lang="en-US" altLang="en-US" sz="2000" b="0" i="0" u="none" strike="noStrike" cap="none" normalizeH="0" baseline="0" dirty="0">
                <a:ln>
                  <a:noFill/>
                </a:ln>
                <a:solidFill>
                  <a:schemeClr val="tx1"/>
                </a:solidFill>
                <a:effectLst/>
                <a:latin typeface="Abadi" panose="020B0604020104020204" pitchFamily="34" charset="0"/>
              </a:rPr>
              <a:t>: Selects the </a:t>
            </a:r>
            <a:r>
              <a:rPr kumimoji="0" lang="en-US" altLang="en-US" sz="2000" b="0" i="0" u="none" strike="noStrike" cap="none" normalizeH="0" baseline="0" dirty="0" err="1">
                <a:ln>
                  <a:noFill/>
                </a:ln>
                <a:solidFill>
                  <a:schemeClr val="tx1"/>
                </a:solidFill>
                <a:effectLst/>
                <a:latin typeface="Abadi" panose="020B0604020104020204" pitchFamily="34" charset="0"/>
              </a:rPr>
              <a:t>Landing_Outcome</a:t>
            </a:r>
            <a:r>
              <a:rPr kumimoji="0" lang="en-US" altLang="en-US" sz="2000" b="0" i="0" u="none" strike="noStrike" cap="none" normalizeH="0" baseline="0" dirty="0">
                <a:ln>
                  <a:noFill/>
                </a:ln>
                <a:solidFill>
                  <a:schemeClr val="tx1"/>
                </a:solidFill>
                <a:effectLst/>
                <a:latin typeface="Abadi" panose="020B0604020104020204" pitchFamily="34" charset="0"/>
              </a:rPr>
              <a:t> and counts the number of occurrences for each landing outcome.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B050"/>
                </a:solidFill>
                <a:effectLst/>
                <a:latin typeface="Abadi" panose="020B0604020104020204" pitchFamily="34" charset="0"/>
              </a:rPr>
              <a:t>RANK</a:t>
            </a:r>
            <a:r>
              <a:rPr kumimoji="0" lang="en-US" altLang="en-US" sz="2000" b="0" i="0" u="none" strike="noStrike" cap="none" normalizeH="0" baseline="0" dirty="0">
                <a:ln>
                  <a:noFill/>
                </a:ln>
                <a:solidFill>
                  <a:schemeClr val="tx1"/>
                </a:solidFill>
                <a:effectLst/>
                <a:latin typeface="Abadi" panose="020B0604020104020204" pitchFamily="34" charset="0"/>
              </a:rPr>
              <a:t>() OVER (</a:t>
            </a:r>
            <a:r>
              <a:rPr kumimoji="0" lang="en-US" altLang="en-US" sz="2000" b="0" i="0" u="none" strike="noStrike" cap="none" normalizeH="0" baseline="0" dirty="0">
                <a:ln>
                  <a:noFill/>
                </a:ln>
                <a:solidFill>
                  <a:srgbClr val="00B050"/>
                </a:solidFill>
                <a:effectLst/>
                <a:latin typeface="Abadi" panose="020B0604020104020204" pitchFamily="34" charset="0"/>
              </a:rPr>
              <a:t>ORDER BY COUNT</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rgbClr val="00B050"/>
                </a:solidFill>
                <a:effectLst/>
                <a:latin typeface="Abadi" panose="020B0604020104020204" pitchFamily="34" charset="0"/>
              </a:rPr>
              <a:t>DESC</a:t>
            </a:r>
            <a:r>
              <a:rPr kumimoji="0" lang="en-US" altLang="en-US" sz="2000" b="0" i="0" u="none" strike="noStrike" cap="none" normalizeH="0" baseline="0" dirty="0">
                <a:ln>
                  <a:noFill/>
                </a:ln>
                <a:solidFill>
                  <a:schemeClr val="tx1"/>
                </a:solidFill>
                <a:effectLst/>
                <a:latin typeface="Abadi" panose="020B0604020104020204" pitchFamily="34" charset="0"/>
              </a:rPr>
              <a:t>) as </a:t>
            </a:r>
            <a:r>
              <a:rPr kumimoji="0" lang="en-US" altLang="en-US" sz="2000" b="1" i="0" u="none" strike="noStrike" cap="none" normalizeH="0" baseline="0" dirty="0" err="1">
                <a:ln>
                  <a:noFill/>
                </a:ln>
                <a:solidFill>
                  <a:schemeClr val="tx1"/>
                </a:solidFill>
                <a:effectLst/>
                <a:latin typeface="Abadi" panose="020B0604020104020204" pitchFamily="34" charset="0"/>
              </a:rPr>
              <a:t>Outcome_Rank</a:t>
            </a:r>
            <a:r>
              <a:rPr kumimoji="0" lang="en-US" altLang="en-US" sz="2000" b="0" i="0" u="none" strike="noStrike" cap="none" normalizeH="0" baseline="0" dirty="0">
                <a:ln>
                  <a:noFill/>
                </a:ln>
                <a:solidFill>
                  <a:schemeClr val="tx1"/>
                </a:solidFill>
                <a:effectLst/>
                <a:latin typeface="Abadi" panose="020B0604020104020204" pitchFamily="34" charset="0"/>
              </a:rPr>
              <a:t>: Assigns a rank to each landing outcome based on the count, in descending 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B050"/>
                </a:solidFill>
                <a:effectLst/>
                <a:latin typeface="Abadi" panose="020B0604020104020204" pitchFamily="34" charset="0"/>
              </a:rPr>
              <a:t>FROM</a:t>
            </a:r>
            <a:r>
              <a:rPr kumimoji="0" lang="en-US" altLang="en-US" sz="2000" b="0" i="0" u="none" strike="noStrike" cap="none" normalizeH="0" baseline="0" dirty="0">
                <a:ln>
                  <a:noFill/>
                </a:ln>
                <a:solidFill>
                  <a:schemeClr val="tx1"/>
                </a:solidFill>
                <a:effectLst/>
                <a:latin typeface="Abadi" panose="020B0604020104020204" pitchFamily="34" charset="0"/>
              </a:rPr>
              <a:t> launches: Specifies the table from which to select the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B050"/>
                </a:solidFill>
                <a:effectLst/>
                <a:latin typeface="Abadi" panose="020B0604020104020204" pitchFamily="34" charset="0"/>
              </a:rPr>
              <a:t>WHERE</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1" i="0" u="none" strike="noStrike" cap="none" normalizeH="0" baseline="0" dirty="0">
                <a:ln>
                  <a:noFill/>
                </a:ln>
                <a:solidFill>
                  <a:schemeClr val="tx1"/>
                </a:solidFill>
                <a:effectLst/>
                <a:latin typeface="Abadi" panose="020B0604020104020204" pitchFamily="34" charset="0"/>
              </a:rPr>
              <a:t>Date</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rgbClr val="00B050"/>
                </a:solidFill>
                <a:effectLst/>
                <a:latin typeface="Abadi" panose="020B0604020104020204" pitchFamily="34" charset="0"/>
              </a:rPr>
              <a:t>BETWEEN</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i="0" u="sng" strike="noStrike" cap="none" normalizeH="0" baseline="0" dirty="0">
                <a:ln>
                  <a:noFill/>
                </a:ln>
                <a:solidFill>
                  <a:schemeClr val="tx1"/>
                </a:solidFill>
                <a:effectLst/>
                <a:latin typeface="Abadi" panose="020B0604020104020204" pitchFamily="34" charset="0"/>
              </a:rPr>
              <a:t>2010-06-04</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rgbClr val="00B050"/>
                </a:solidFill>
                <a:effectLst/>
                <a:latin typeface="Abadi" panose="020B0604020104020204" pitchFamily="34" charset="0"/>
              </a:rPr>
              <a:t>AND</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0" u="sng" strike="noStrike" cap="none" normalizeH="0" baseline="0" dirty="0">
                <a:ln>
                  <a:noFill/>
                </a:ln>
                <a:solidFill>
                  <a:schemeClr val="tx1"/>
                </a:solidFill>
                <a:effectLst/>
                <a:latin typeface="Abadi" panose="020B0604020104020204" pitchFamily="34" charset="0"/>
              </a:rPr>
              <a:t>2017-03-20</a:t>
            </a:r>
            <a:r>
              <a:rPr kumimoji="0" lang="en-US" altLang="en-US" sz="2000" b="0" i="0" u="none" strike="noStrike" cap="none" normalizeH="0" baseline="0" dirty="0">
                <a:ln>
                  <a:noFill/>
                </a:ln>
                <a:solidFill>
                  <a:schemeClr val="tx1"/>
                </a:solidFill>
                <a:effectLst/>
                <a:latin typeface="Abadi" panose="020B0604020104020204" pitchFamily="34" charset="0"/>
              </a:rPr>
              <a:t>': Filters the rows to include only those between the specified dates.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B050"/>
                </a:solidFill>
                <a:effectLst/>
                <a:latin typeface="Abadi" panose="020B0604020104020204" pitchFamily="34" charset="0"/>
              </a:rPr>
              <a:t>GROUP BY </a:t>
            </a:r>
            <a:r>
              <a:rPr kumimoji="0" lang="en-US" altLang="en-US" sz="2000" b="0" i="0" u="none" strike="noStrike" cap="none" normalizeH="0" baseline="0" dirty="0" err="1">
                <a:ln>
                  <a:noFill/>
                </a:ln>
                <a:solidFill>
                  <a:schemeClr val="tx1"/>
                </a:solidFill>
                <a:effectLst/>
                <a:latin typeface="Abadi" panose="020B0604020104020204" pitchFamily="34" charset="0"/>
              </a:rPr>
              <a:t>Landing_Outcome</a:t>
            </a:r>
            <a:r>
              <a:rPr kumimoji="0" lang="en-US" altLang="en-US" sz="2000" b="0" i="0" u="none" strike="noStrike" cap="none" normalizeH="0" baseline="0" dirty="0">
                <a:ln>
                  <a:noFill/>
                </a:ln>
                <a:solidFill>
                  <a:schemeClr val="tx1"/>
                </a:solidFill>
                <a:effectLst/>
                <a:latin typeface="Abadi" panose="020B0604020104020204" pitchFamily="34" charset="0"/>
              </a:rPr>
              <a:t>: Groups the results by </a:t>
            </a:r>
            <a:r>
              <a:rPr kumimoji="0" lang="en-US" altLang="en-US" sz="2000" b="0" i="0" u="none" strike="noStrike" cap="none" normalizeH="0" baseline="0" dirty="0" err="1">
                <a:ln>
                  <a:noFill/>
                </a:ln>
                <a:solidFill>
                  <a:schemeClr val="tx1"/>
                </a:solidFill>
                <a:effectLst/>
                <a:latin typeface="Abadi" panose="020B0604020104020204" pitchFamily="34" charset="0"/>
              </a:rPr>
              <a:t>Landing_Outcome</a:t>
            </a:r>
            <a:r>
              <a:rPr kumimoji="0" lang="en-US" altLang="en-US" sz="2000" b="0" i="0" u="none" strike="noStrike" cap="none" normalizeH="0" baseline="0" dirty="0">
                <a:ln>
                  <a:noFill/>
                </a:ln>
                <a:solidFill>
                  <a:schemeClr val="tx1"/>
                </a:solidFill>
                <a:effectLst/>
                <a:latin typeface="Abadi" panose="020B0604020104020204" pitchFamily="34" charset="0"/>
              </a:rPr>
              <a:t> to count each unique outcome.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B050"/>
                </a:solidFill>
                <a:effectLst/>
                <a:latin typeface="Abadi" panose="020B0604020104020204" pitchFamily="34" charset="0"/>
              </a:rPr>
              <a:t>ORDER BY </a:t>
            </a:r>
            <a:r>
              <a:rPr kumimoji="0" lang="en-US" altLang="en-US" sz="2000" b="0" i="0" u="none" strike="noStrike" cap="none" normalizeH="0" baseline="0" dirty="0" err="1">
                <a:ln>
                  <a:noFill/>
                </a:ln>
                <a:solidFill>
                  <a:schemeClr val="tx1"/>
                </a:solidFill>
                <a:effectLst/>
                <a:latin typeface="Abadi" panose="020B0604020104020204" pitchFamily="34" charset="0"/>
              </a:rPr>
              <a:t>Outcome_Count</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rgbClr val="00B050"/>
                </a:solidFill>
                <a:effectLst/>
                <a:latin typeface="Abadi" panose="020B0604020104020204" pitchFamily="34" charset="0"/>
              </a:rPr>
              <a:t>DESC</a:t>
            </a:r>
            <a:r>
              <a:rPr kumimoji="0" lang="en-US" altLang="en-US" sz="2000" b="0" i="0" u="none" strike="noStrike" cap="none" normalizeH="0" baseline="0" dirty="0">
                <a:ln>
                  <a:noFill/>
                </a:ln>
                <a:solidFill>
                  <a:schemeClr val="tx1"/>
                </a:solidFill>
                <a:effectLst/>
                <a:latin typeface="Abadi" panose="020B0604020104020204" pitchFamily="34" charset="0"/>
              </a:rPr>
              <a:t>: Orders the results by the count in descending order. </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marked with All Launch sites.</a:t>
            </a:r>
          </a:p>
        </p:txBody>
      </p:sp>
      <p:pic>
        <p:nvPicPr>
          <p:cNvPr id="6" name="Picture 5">
            <a:extLst>
              <a:ext uri="{FF2B5EF4-FFF2-40B4-BE49-F238E27FC236}">
                <a16:creationId xmlns:a16="http://schemas.microsoft.com/office/drawing/2014/main" id="{6A44774F-897D-428E-0726-FA8C007CF8E4}"/>
              </a:ext>
            </a:extLst>
          </p:cNvPr>
          <p:cNvPicPr>
            <a:picLocks noChangeAspect="1"/>
          </p:cNvPicPr>
          <p:nvPr/>
        </p:nvPicPr>
        <p:blipFill>
          <a:blip r:embed="rId3"/>
          <a:stretch>
            <a:fillRect/>
          </a:stretch>
        </p:blipFill>
        <p:spPr>
          <a:xfrm>
            <a:off x="0" y="1269184"/>
            <a:ext cx="12192000" cy="5588816"/>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6337" y="5481480"/>
            <a:ext cx="10839274" cy="665704"/>
          </a:xfrm>
          <a:prstGeom prst="rect">
            <a:avLst/>
          </a:prstGeom>
        </p:spPr>
        <p:txBody>
          <a:bodyPr lIns="91440" tIns="45720" rIns="91440" bIns="45720" anchor="t">
            <a:noAutofit/>
          </a:bodyPr>
          <a:lstStyle/>
          <a:p>
            <a:pPr marL="0" indent="0">
              <a:buNone/>
            </a:pPr>
            <a:r>
              <a:rPr lang="en-US" sz="2100" dirty="0"/>
              <a:t>Falcon 9 Launch sites are located in the United States, such as in Florida (FL) and in California (CA).</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5092374"/>
            <a:ext cx="11004698" cy="1574239"/>
          </a:xfrm>
          <a:prstGeom prst="rect">
            <a:avLst/>
          </a:prstGeom>
        </p:spPr>
        <p:style>
          <a:lnRef idx="2">
            <a:schemeClr val="accent1"/>
          </a:lnRef>
          <a:fillRef idx="1">
            <a:schemeClr val="lt1"/>
          </a:fillRef>
          <a:effectRef idx="0">
            <a:schemeClr val="accent1"/>
          </a:effectRef>
          <a:fontRef idx="minor">
            <a:schemeClr val="dk1"/>
          </a:fontRef>
        </p:style>
        <p:txBody>
          <a:bodyPr lIns="91440" tIns="45720" rIns="91440" bIns="45720" anchor="t">
            <a:normAutofit fontScale="70000" lnSpcReduction="20000"/>
          </a:bodyPr>
          <a:lstStyle/>
          <a:p>
            <a:pPr>
              <a:spcBef>
                <a:spcPts val="1400"/>
              </a:spcBef>
            </a:pPr>
            <a:r>
              <a:rPr lang="en-US" dirty="0">
                <a:solidFill>
                  <a:schemeClr val="accent3">
                    <a:lumMod val="25000"/>
                  </a:schemeClr>
                </a:solidFill>
              </a:rPr>
              <a:t>There are 10 launches count in California and 46 Launches count in Florida.</a:t>
            </a:r>
          </a:p>
          <a:p>
            <a:pPr>
              <a:spcBef>
                <a:spcPts val="1400"/>
              </a:spcBef>
            </a:pPr>
            <a:r>
              <a:rPr lang="en-US" dirty="0">
                <a:solidFill>
                  <a:schemeClr val="accent3">
                    <a:lumMod val="25000"/>
                  </a:schemeClr>
                </a:solidFill>
              </a:rPr>
              <a:t>Circles are representing the location of </a:t>
            </a:r>
            <a:r>
              <a:rPr lang="en-US" b="1" dirty="0">
                <a:solidFill>
                  <a:schemeClr val="accent3">
                    <a:lumMod val="25000"/>
                  </a:schemeClr>
                </a:solidFill>
              </a:rPr>
              <a:t>Launch sites</a:t>
            </a:r>
            <a:r>
              <a:rPr lang="en-US" dirty="0">
                <a:solidFill>
                  <a:schemeClr val="accent3">
                    <a:lumMod val="25000"/>
                  </a:schemeClr>
                </a:solidFill>
              </a:rPr>
              <a:t> </a:t>
            </a:r>
            <a:r>
              <a:rPr lang="en-US" u="sng" dirty="0">
                <a:solidFill>
                  <a:schemeClr val="accent3">
                    <a:lumMod val="25000"/>
                  </a:schemeClr>
                </a:solidFill>
              </a:rPr>
              <a:t>colored by Average Success rate</a:t>
            </a:r>
            <a:r>
              <a:rPr lang="en-US" dirty="0">
                <a:solidFill>
                  <a:schemeClr val="accent3">
                    <a:lumMod val="25000"/>
                  </a:schemeClr>
                </a:solidFill>
              </a:rPr>
              <a:t>.</a:t>
            </a:r>
          </a:p>
          <a:p>
            <a:pPr>
              <a:spcBef>
                <a:spcPts val="1400"/>
              </a:spcBef>
            </a:pPr>
            <a:r>
              <a:rPr lang="en-US" dirty="0">
                <a:solidFill>
                  <a:srgbClr val="FF0000"/>
                </a:solidFill>
              </a:rPr>
              <a:t>Low Success rate with RED</a:t>
            </a:r>
            <a:r>
              <a:rPr lang="en-US" dirty="0">
                <a:solidFill>
                  <a:schemeClr val="accent3">
                    <a:lumMod val="25000"/>
                  </a:schemeClr>
                </a:solidFill>
              </a:rPr>
              <a:t>, </a:t>
            </a:r>
            <a:r>
              <a:rPr lang="en-US" dirty="0">
                <a:solidFill>
                  <a:srgbClr val="D09E00"/>
                </a:solidFill>
              </a:rPr>
              <a:t>Moderate Success rate with ORANGE </a:t>
            </a:r>
            <a:r>
              <a:rPr lang="en-US" dirty="0">
                <a:solidFill>
                  <a:schemeClr val="accent3">
                    <a:lumMod val="25000"/>
                  </a:schemeClr>
                </a:solidFill>
              </a:rPr>
              <a:t>and </a:t>
            </a:r>
            <a:r>
              <a:rPr lang="en-US" dirty="0">
                <a:solidFill>
                  <a:srgbClr val="00B050"/>
                </a:solidFill>
              </a:rPr>
              <a:t>High Success Rate with GREEN</a:t>
            </a:r>
          </a:p>
          <a:p>
            <a:pPr>
              <a:spcBef>
                <a:spcPts val="1400"/>
              </a:spcBef>
            </a:pPr>
            <a:r>
              <a:rPr lang="en-US" dirty="0">
                <a:solidFill>
                  <a:schemeClr val="accent3">
                    <a:lumMod val="25000"/>
                  </a:schemeClr>
                </a:solidFill>
              </a:rPr>
              <a:t>Markers and their colors representing each Launch indicating either </a:t>
            </a:r>
            <a:r>
              <a:rPr lang="en-US" dirty="0">
                <a:solidFill>
                  <a:srgbClr val="00B050"/>
                </a:solidFill>
              </a:rPr>
              <a:t>Successful</a:t>
            </a:r>
            <a:r>
              <a:rPr lang="en-US" dirty="0">
                <a:solidFill>
                  <a:schemeClr val="accent3">
                    <a:lumMod val="25000"/>
                  </a:schemeClr>
                </a:solidFill>
              </a:rPr>
              <a:t> or </a:t>
            </a:r>
            <a:r>
              <a:rPr lang="en-US" dirty="0">
                <a:solidFill>
                  <a:srgbClr val="FF0000"/>
                </a:solidFill>
              </a:rPr>
              <a:t>Failed</a:t>
            </a:r>
            <a:r>
              <a:rPr lang="en-US" dirty="0">
                <a:solidFill>
                  <a:schemeClr val="accent3">
                    <a:lumMod val="25000"/>
                  </a:schemeClr>
                </a:solidFill>
              </a:rPr>
              <a:t> outcomes.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 and their success rate markers</a:t>
            </a:r>
          </a:p>
        </p:txBody>
      </p:sp>
      <p:sp>
        <p:nvSpPr>
          <p:cNvPr id="2" name="TextBox 1">
            <a:extLst>
              <a:ext uri="{FF2B5EF4-FFF2-40B4-BE49-F238E27FC236}">
                <a16:creationId xmlns:a16="http://schemas.microsoft.com/office/drawing/2014/main" id="{9B07F77D-DC38-9479-1746-EF46C40304E5}"/>
              </a:ext>
            </a:extLst>
          </p:cNvPr>
          <p:cNvSpPr txBox="1"/>
          <p:nvPr/>
        </p:nvSpPr>
        <p:spPr>
          <a:xfrm>
            <a:off x="1327315" y="1327507"/>
            <a:ext cx="1951630" cy="369332"/>
          </a:xfrm>
          <a:prstGeom prst="rect">
            <a:avLst/>
          </a:prstGeom>
          <a:noFill/>
        </p:spPr>
        <p:txBody>
          <a:bodyPr wrap="square" rtlCol="0">
            <a:spAutoFit/>
          </a:bodyPr>
          <a:lstStyle/>
          <a:p>
            <a:r>
              <a:rPr lang="en-US" dirty="0"/>
              <a:t>CA. Launch Site</a:t>
            </a:r>
          </a:p>
        </p:txBody>
      </p:sp>
      <p:sp>
        <p:nvSpPr>
          <p:cNvPr id="4" name="TextBox 3">
            <a:extLst>
              <a:ext uri="{FF2B5EF4-FFF2-40B4-BE49-F238E27FC236}">
                <a16:creationId xmlns:a16="http://schemas.microsoft.com/office/drawing/2014/main" id="{60CCFDBF-926A-0DA4-22F4-8A8631AC7763}"/>
              </a:ext>
            </a:extLst>
          </p:cNvPr>
          <p:cNvSpPr txBox="1"/>
          <p:nvPr/>
        </p:nvSpPr>
        <p:spPr>
          <a:xfrm>
            <a:off x="6683945" y="1563692"/>
            <a:ext cx="1951630" cy="369332"/>
          </a:xfrm>
          <a:prstGeom prst="rect">
            <a:avLst/>
          </a:prstGeom>
          <a:noFill/>
        </p:spPr>
        <p:txBody>
          <a:bodyPr wrap="square" rtlCol="0">
            <a:spAutoFit/>
          </a:bodyPr>
          <a:lstStyle/>
          <a:p>
            <a:r>
              <a:rPr lang="en-US" dirty="0"/>
              <a:t>FL. Launch Site</a:t>
            </a:r>
          </a:p>
        </p:txBody>
      </p:sp>
      <p:pic>
        <p:nvPicPr>
          <p:cNvPr id="7" name="Picture 6">
            <a:extLst>
              <a:ext uri="{FF2B5EF4-FFF2-40B4-BE49-F238E27FC236}">
                <a16:creationId xmlns:a16="http://schemas.microsoft.com/office/drawing/2014/main" id="{1B907627-B59F-DDE2-5CD6-6DEAE6821E84}"/>
              </a:ext>
            </a:extLst>
          </p:cNvPr>
          <p:cNvPicPr>
            <a:picLocks noChangeAspect="1"/>
          </p:cNvPicPr>
          <p:nvPr/>
        </p:nvPicPr>
        <p:blipFill rotWithShape="1">
          <a:blip r:embed="rId3"/>
          <a:srcRect l="23201" t="11391" r="32742" b="29737"/>
          <a:stretch/>
        </p:blipFill>
        <p:spPr>
          <a:xfrm>
            <a:off x="489729" y="2119716"/>
            <a:ext cx="3739487" cy="2686424"/>
          </a:xfrm>
          <a:prstGeom prst="rect">
            <a:avLst/>
          </a:prstGeom>
        </p:spPr>
      </p:pic>
      <p:cxnSp>
        <p:nvCxnSpPr>
          <p:cNvPr id="10" name="Straight Connector 9">
            <a:extLst>
              <a:ext uri="{FF2B5EF4-FFF2-40B4-BE49-F238E27FC236}">
                <a16:creationId xmlns:a16="http://schemas.microsoft.com/office/drawing/2014/main" id="{8CCFFDA6-89CC-CF61-BD20-9C601067A4B2}"/>
              </a:ext>
            </a:extLst>
          </p:cNvPr>
          <p:cNvCxnSpPr>
            <a:cxnSpLocks/>
          </p:cNvCxnSpPr>
          <p:nvPr/>
        </p:nvCxnSpPr>
        <p:spPr>
          <a:xfrm>
            <a:off x="4336220" y="1274342"/>
            <a:ext cx="1693" cy="3818033"/>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B06131D-89F7-AFCE-6A18-1529CBCACAE4}"/>
              </a:ext>
            </a:extLst>
          </p:cNvPr>
          <p:cNvPicPr>
            <a:picLocks noChangeAspect="1"/>
          </p:cNvPicPr>
          <p:nvPr/>
        </p:nvPicPr>
        <p:blipFill rotWithShape="1">
          <a:blip r:embed="rId4"/>
          <a:srcRect l="24003" t="3919" r="39261" b="40904"/>
          <a:stretch/>
        </p:blipFill>
        <p:spPr>
          <a:xfrm>
            <a:off x="9629300" y="2438563"/>
            <a:ext cx="2409335" cy="2340252"/>
          </a:xfrm>
          <a:prstGeom prst="rect">
            <a:avLst/>
          </a:prstGeom>
        </p:spPr>
      </p:pic>
      <p:pic>
        <p:nvPicPr>
          <p:cNvPr id="14" name="Picture 13">
            <a:extLst>
              <a:ext uri="{FF2B5EF4-FFF2-40B4-BE49-F238E27FC236}">
                <a16:creationId xmlns:a16="http://schemas.microsoft.com/office/drawing/2014/main" id="{CBB783CF-56DE-4596-C231-1B163EB0FB67}"/>
              </a:ext>
            </a:extLst>
          </p:cNvPr>
          <p:cNvPicPr>
            <a:picLocks noChangeAspect="1"/>
          </p:cNvPicPr>
          <p:nvPr/>
        </p:nvPicPr>
        <p:blipFill rotWithShape="1">
          <a:blip r:embed="rId5"/>
          <a:srcRect l="23490" t="15261" r="35697" b="16336"/>
          <a:stretch/>
        </p:blipFill>
        <p:spPr>
          <a:xfrm>
            <a:off x="4510790" y="2448969"/>
            <a:ext cx="2449907" cy="2399568"/>
          </a:xfrm>
          <a:prstGeom prst="rect">
            <a:avLst/>
          </a:prstGeom>
        </p:spPr>
      </p:pic>
      <p:pic>
        <p:nvPicPr>
          <p:cNvPr id="16" name="Picture 15">
            <a:extLst>
              <a:ext uri="{FF2B5EF4-FFF2-40B4-BE49-F238E27FC236}">
                <a16:creationId xmlns:a16="http://schemas.microsoft.com/office/drawing/2014/main" id="{FAD61A8F-CB63-19D2-92E6-F675156151AB}"/>
              </a:ext>
            </a:extLst>
          </p:cNvPr>
          <p:cNvPicPr>
            <a:picLocks noChangeAspect="1"/>
          </p:cNvPicPr>
          <p:nvPr/>
        </p:nvPicPr>
        <p:blipFill>
          <a:blip r:embed="rId6"/>
          <a:stretch>
            <a:fillRect/>
          </a:stretch>
        </p:blipFill>
        <p:spPr>
          <a:xfrm>
            <a:off x="7174704" y="2434698"/>
            <a:ext cx="2438977" cy="2363115"/>
          </a:xfrm>
          <a:prstGeom prst="rect">
            <a:avLst/>
          </a:prstGeom>
        </p:spPr>
      </p:pic>
      <p:cxnSp>
        <p:nvCxnSpPr>
          <p:cNvPr id="22" name="Straight Connector 21">
            <a:extLst>
              <a:ext uri="{FF2B5EF4-FFF2-40B4-BE49-F238E27FC236}">
                <a16:creationId xmlns:a16="http://schemas.microsoft.com/office/drawing/2014/main" id="{DBFB9DAE-6410-2518-0993-40A4B17A8F3C}"/>
              </a:ext>
            </a:extLst>
          </p:cNvPr>
          <p:cNvCxnSpPr>
            <a:cxnSpLocks/>
          </p:cNvCxnSpPr>
          <p:nvPr/>
        </p:nvCxnSpPr>
        <p:spPr>
          <a:xfrm>
            <a:off x="4337913" y="6666614"/>
            <a:ext cx="0" cy="185686"/>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905F0709-926C-DBDD-D872-9ECCBA1D99F7}"/>
              </a:ext>
            </a:extLst>
          </p:cNvPr>
          <p:cNvPicPr>
            <a:picLocks noChangeAspect="1"/>
          </p:cNvPicPr>
          <p:nvPr/>
        </p:nvPicPr>
        <p:blipFill>
          <a:blip r:embed="rId7"/>
          <a:stretch>
            <a:fillRect/>
          </a:stretch>
        </p:blipFill>
        <p:spPr>
          <a:xfrm>
            <a:off x="2913377" y="1330938"/>
            <a:ext cx="1076760" cy="495500"/>
          </a:xfrm>
          <a:prstGeom prst="rect">
            <a:avLst/>
          </a:prstGeom>
        </p:spPr>
      </p:pic>
      <p:pic>
        <p:nvPicPr>
          <p:cNvPr id="32" name="Picture 31">
            <a:extLst>
              <a:ext uri="{FF2B5EF4-FFF2-40B4-BE49-F238E27FC236}">
                <a16:creationId xmlns:a16="http://schemas.microsoft.com/office/drawing/2014/main" id="{A97F9159-B36A-E8F4-BE86-E5BF517B4A5C}"/>
              </a:ext>
            </a:extLst>
          </p:cNvPr>
          <p:cNvPicPr>
            <a:picLocks noChangeAspect="1"/>
          </p:cNvPicPr>
          <p:nvPr/>
        </p:nvPicPr>
        <p:blipFill>
          <a:blip r:embed="rId8"/>
          <a:stretch>
            <a:fillRect/>
          </a:stretch>
        </p:blipFill>
        <p:spPr>
          <a:xfrm>
            <a:off x="8257259" y="1329779"/>
            <a:ext cx="1000529" cy="76230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50E7C4-0533-A7EC-9FA7-4548CE62963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000"/>
                    </a14:imgEffect>
                    <a14:imgEffect>
                      <a14:saturation sat="77000"/>
                    </a14:imgEffect>
                    <a14:imgEffect>
                      <a14:brightnessContrast bright="-6000" contrast="-19000"/>
                    </a14:imgEffect>
                  </a14:imgLayer>
                </a14:imgProps>
              </a:ext>
            </a:extLst>
          </a:blip>
          <a:stretch>
            <a:fillRect/>
          </a:stretch>
        </p:blipFill>
        <p:spPr>
          <a:xfrm>
            <a:off x="0" y="1267325"/>
            <a:ext cx="12192000" cy="5590675"/>
          </a:xfrm>
          <a:prstGeom prst="rect">
            <a:avLst/>
          </a:prstGeom>
          <a:effectLst>
            <a:glow>
              <a:schemeClr val="accent2">
                <a:lumMod val="60000"/>
                <a:lumOff val="40000"/>
                <a:alpha val="40000"/>
              </a:schemeClr>
            </a:glow>
            <a:reflection endPos="0" dist="50800" dir="5400000" sy="-100000" algn="bl" rotWithShape="0"/>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Sites (KSC-LC39A)</a:t>
            </a:r>
          </a:p>
        </p:txBody>
      </p:sp>
      <p:pic>
        <p:nvPicPr>
          <p:cNvPr id="7" name="Picture 6">
            <a:extLst>
              <a:ext uri="{FF2B5EF4-FFF2-40B4-BE49-F238E27FC236}">
                <a16:creationId xmlns:a16="http://schemas.microsoft.com/office/drawing/2014/main" id="{AEFDF64B-0EA7-F604-4AA6-CE75EFA9F200}"/>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5000"/>
                    </a14:imgEffect>
                  </a14:imgLayer>
                </a14:imgProps>
              </a:ext>
            </a:extLst>
          </a:blip>
          <a:srcRect r="27270" b="3363"/>
          <a:stretch/>
        </p:blipFill>
        <p:spPr>
          <a:xfrm>
            <a:off x="199922" y="3805192"/>
            <a:ext cx="2140322" cy="17854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B53212D5-509C-B1F2-3C8A-B2263E94796D}"/>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1045180" y="1686630"/>
            <a:ext cx="1992488" cy="13168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189BE892-FC1D-87F6-0046-CE6F232C0598}"/>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70000"/>
                    </a14:imgEffect>
                  </a14:imgLayer>
                </a14:imgProps>
              </a:ext>
            </a:extLst>
          </a:blip>
          <a:stretch/>
        </p:blipFill>
        <p:spPr>
          <a:xfrm>
            <a:off x="9534670" y="1927520"/>
            <a:ext cx="2552699" cy="18395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extBox 13">
            <a:extLst>
              <a:ext uri="{FF2B5EF4-FFF2-40B4-BE49-F238E27FC236}">
                <a16:creationId xmlns:a16="http://schemas.microsoft.com/office/drawing/2014/main" id="{D16F24C6-39B3-C35C-5F76-B2A3CC326DBE}"/>
              </a:ext>
            </a:extLst>
          </p:cNvPr>
          <p:cNvSpPr txBox="1"/>
          <p:nvPr/>
        </p:nvSpPr>
        <p:spPr>
          <a:xfrm>
            <a:off x="137321" y="5711283"/>
            <a:ext cx="2298460" cy="338554"/>
          </a:xfrm>
          <a:prstGeom prst="rect">
            <a:avLst/>
          </a:prstGeom>
          <a:solidFill>
            <a:schemeClr val="accent2">
              <a:alpha val="7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b="1" dirty="0"/>
              <a:t>Distance to the Highway</a:t>
            </a:r>
          </a:p>
        </p:txBody>
      </p:sp>
      <p:sp>
        <p:nvSpPr>
          <p:cNvPr id="15" name="TextBox 14">
            <a:extLst>
              <a:ext uri="{FF2B5EF4-FFF2-40B4-BE49-F238E27FC236}">
                <a16:creationId xmlns:a16="http://schemas.microsoft.com/office/drawing/2014/main" id="{29558A92-8936-B56F-18AF-4FF61C0D19B2}"/>
              </a:ext>
            </a:extLst>
          </p:cNvPr>
          <p:cNvSpPr txBox="1"/>
          <p:nvPr/>
        </p:nvSpPr>
        <p:spPr>
          <a:xfrm>
            <a:off x="1109118" y="1291114"/>
            <a:ext cx="1893394" cy="3385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b="1" dirty="0"/>
              <a:t>Distance to the City</a:t>
            </a:r>
          </a:p>
        </p:txBody>
      </p:sp>
      <p:sp>
        <p:nvSpPr>
          <p:cNvPr id="16" name="TextBox 15">
            <a:extLst>
              <a:ext uri="{FF2B5EF4-FFF2-40B4-BE49-F238E27FC236}">
                <a16:creationId xmlns:a16="http://schemas.microsoft.com/office/drawing/2014/main" id="{E05FD630-2E3E-288C-CE06-19C4ED7C2611}"/>
              </a:ext>
            </a:extLst>
          </p:cNvPr>
          <p:cNvSpPr txBox="1"/>
          <p:nvPr/>
        </p:nvSpPr>
        <p:spPr>
          <a:xfrm>
            <a:off x="9662332" y="1467503"/>
            <a:ext cx="2297374" cy="338554"/>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b="1" dirty="0"/>
              <a:t>Distance to the Coastline</a:t>
            </a:r>
          </a:p>
        </p:txBody>
      </p:sp>
      <p:sp>
        <p:nvSpPr>
          <p:cNvPr id="18" name="TextBox 17">
            <a:extLst>
              <a:ext uri="{FF2B5EF4-FFF2-40B4-BE49-F238E27FC236}">
                <a16:creationId xmlns:a16="http://schemas.microsoft.com/office/drawing/2014/main" id="{71C64FF0-1D34-BC9A-CB8B-918F542BC97F}"/>
              </a:ext>
            </a:extLst>
          </p:cNvPr>
          <p:cNvSpPr txBox="1"/>
          <p:nvPr/>
        </p:nvSpPr>
        <p:spPr>
          <a:xfrm>
            <a:off x="3251481" y="1467503"/>
            <a:ext cx="3231206" cy="83099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b="1" dirty="0"/>
              <a:t>Acceptable Margin:</a:t>
            </a:r>
            <a:r>
              <a:rPr lang="en-US" sz="1600" dirty="0"/>
              <a:t> Over 10 miles provides a reasonable safety buffer from populated areas.</a:t>
            </a:r>
          </a:p>
        </p:txBody>
      </p:sp>
      <p:sp>
        <p:nvSpPr>
          <p:cNvPr id="20" name="TextBox 19">
            <a:extLst>
              <a:ext uri="{FF2B5EF4-FFF2-40B4-BE49-F238E27FC236}">
                <a16:creationId xmlns:a16="http://schemas.microsoft.com/office/drawing/2014/main" id="{56EF7F46-070C-7949-64F4-86C1EB99B502}"/>
              </a:ext>
            </a:extLst>
          </p:cNvPr>
          <p:cNvSpPr txBox="1"/>
          <p:nvPr/>
        </p:nvSpPr>
        <p:spPr>
          <a:xfrm>
            <a:off x="137321" y="6161531"/>
            <a:ext cx="4159105" cy="584775"/>
          </a:xfrm>
          <a:prstGeom prst="rect">
            <a:avLst/>
          </a:prstGeom>
          <a:solidFill>
            <a:schemeClr val="accent2">
              <a:alpha val="7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b="1" dirty="0"/>
              <a:t>Minimal Safety Distance:</a:t>
            </a:r>
            <a:r>
              <a:rPr lang="en-US" sz="1600" dirty="0"/>
              <a:t> Just under 10 miles but still practical with proper safety protocols.</a:t>
            </a:r>
          </a:p>
        </p:txBody>
      </p:sp>
      <p:sp>
        <p:nvSpPr>
          <p:cNvPr id="21" name="TextBox 20">
            <a:extLst>
              <a:ext uri="{FF2B5EF4-FFF2-40B4-BE49-F238E27FC236}">
                <a16:creationId xmlns:a16="http://schemas.microsoft.com/office/drawing/2014/main" id="{A814FE48-D0D8-ACCF-153B-10909194EC27}"/>
              </a:ext>
            </a:extLst>
          </p:cNvPr>
          <p:cNvSpPr txBox="1"/>
          <p:nvPr/>
        </p:nvSpPr>
        <p:spPr>
          <a:xfrm>
            <a:off x="9330766" y="3818840"/>
            <a:ext cx="2743200" cy="830997"/>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600" b="1" dirty="0"/>
              <a:t>Typical Proximity: </a:t>
            </a:r>
            <a:r>
              <a:rPr lang="en-US" sz="1600" dirty="0"/>
              <a:t>Close to the coastline for safe disposal of rocket stages over the ocean.</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5024155"/>
            <a:ext cx="11096786" cy="1833845"/>
          </a:xfrm>
          <a:prstGeom prst="rect">
            <a:avLst/>
          </a:prstGeom>
        </p:spPr>
        <p:txBody>
          <a:bodyPr lIns="91440" tIns="45720" rIns="91440" bIns="45720" anchor="t">
            <a:normAutofit fontScale="77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launches occurred from </a:t>
            </a:r>
            <a:r>
              <a:rPr lang="en-US" sz="2200" b="1" dirty="0">
                <a:solidFill>
                  <a:schemeClr val="accent3">
                    <a:lumMod val="25000"/>
                  </a:schemeClr>
                </a:solidFill>
                <a:latin typeface="Abadi" panose="020B0604020104020204" pitchFamily="34" charset="0"/>
              </a:rPr>
              <a:t>KSC LC39A Launch Site </a:t>
            </a:r>
            <a:r>
              <a:rPr lang="en-US" sz="2200" dirty="0">
                <a:solidFill>
                  <a:schemeClr val="accent3">
                    <a:lumMod val="25000"/>
                  </a:schemeClr>
                </a:solidFill>
                <a:latin typeface="Abadi" panose="020B0604020104020204" pitchFamily="34" charset="0"/>
              </a:rPr>
              <a:t>Occupying the whole chart with </a:t>
            </a:r>
            <a:r>
              <a:rPr lang="en-US" sz="2200" u="sng" dirty="0">
                <a:solidFill>
                  <a:schemeClr val="accent3">
                    <a:lumMod val="25000"/>
                  </a:schemeClr>
                </a:solidFill>
                <a:latin typeface="Abadi" panose="020B0604020104020204" pitchFamily="34" charset="0"/>
              </a:rPr>
              <a:t>41.7%</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Followed by </a:t>
            </a:r>
            <a:r>
              <a:rPr lang="en-US" sz="2200" b="1" dirty="0">
                <a:solidFill>
                  <a:schemeClr val="accent3">
                    <a:lumMod val="25000"/>
                  </a:schemeClr>
                </a:solidFill>
                <a:latin typeface="Abadi" panose="020B0604020104020204" pitchFamily="34" charset="0"/>
              </a:rPr>
              <a:t>CCAFS LC-40 </a:t>
            </a:r>
            <a:r>
              <a:rPr lang="en-US" sz="2200" dirty="0">
                <a:solidFill>
                  <a:schemeClr val="accent3">
                    <a:lumMod val="25000"/>
                  </a:schemeClr>
                </a:solidFill>
                <a:latin typeface="Abadi" panose="020B0604020104020204" pitchFamily="34" charset="0"/>
              </a:rPr>
              <a:t>(</a:t>
            </a:r>
            <a:r>
              <a:rPr lang="en-US" sz="2200" u="sng" dirty="0">
                <a:solidFill>
                  <a:schemeClr val="accent3">
                    <a:lumMod val="25000"/>
                  </a:schemeClr>
                </a:solidFill>
                <a:latin typeface="Abadi" panose="020B0604020104020204" pitchFamily="34" charset="0"/>
              </a:rPr>
              <a:t>29.2%</a:t>
            </a:r>
            <a:r>
              <a:rPr lang="en-US" sz="2200" dirty="0">
                <a:solidFill>
                  <a:schemeClr val="accent3">
                    <a:lumMod val="25000"/>
                  </a:schemeClr>
                </a:solidFill>
                <a:latin typeface="Abadi" panose="020B0604020104020204" pitchFamily="34" charset="0"/>
              </a:rPr>
              <a:t>) and </a:t>
            </a:r>
            <a:r>
              <a:rPr lang="en-US" sz="2200" b="1" dirty="0">
                <a:solidFill>
                  <a:schemeClr val="accent3">
                    <a:lumMod val="25000"/>
                  </a:schemeClr>
                </a:solidFill>
                <a:latin typeface="Abadi" panose="020B0604020104020204" pitchFamily="34" charset="0"/>
              </a:rPr>
              <a:t>VAFB SLC-4E </a:t>
            </a:r>
            <a:r>
              <a:rPr lang="en-US" sz="2200" u="sng" dirty="0">
                <a:solidFill>
                  <a:schemeClr val="accent3">
                    <a:lumMod val="25000"/>
                  </a:schemeClr>
                </a:solidFill>
                <a:latin typeface="Abadi" panose="020B0604020104020204" pitchFamily="34" charset="0"/>
              </a:rPr>
              <a:t>(16.7%)</a:t>
            </a:r>
          </a:p>
          <a:p>
            <a:pPr>
              <a:lnSpc>
                <a:spcPct val="100000"/>
              </a:lnSpc>
              <a:spcBef>
                <a:spcPts val="1400"/>
              </a:spcBef>
            </a:pPr>
            <a:r>
              <a:rPr lang="en-US" sz="2200" dirty="0">
                <a:solidFill>
                  <a:schemeClr val="accent3">
                    <a:lumMod val="25000"/>
                  </a:schemeClr>
                </a:solidFill>
                <a:latin typeface="Abadi" panose="020B0604020104020204" pitchFamily="34" charset="0"/>
              </a:rPr>
              <a:t>The least numbers of successful launches occurred from </a:t>
            </a:r>
            <a:r>
              <a:rPr lang="en-US" sz="2200" b="1" dirty="0">
                <a:solidFill>
                  <a:schemeClr val="accent3">
                    <a:lumMod val="25000"/>
                  </a:schemeClr>
                </a:solidFill>
                <a:latin typeface="Abadi" panose="020B0604020104020204" pitchFamily="34" charset="0"/>
              </a:rPr>
              <a:t>CCAFS SLC-40 </a:t>
            </a:r>
            <a:r>
              <a:rPr lang="en-US" sz="2200" dirty="0">
                <a:solidFill>
                  <a:schemeClr val="accent3">
                    <a:lumMod val="25000"/>
                  </a:schemeClr>
                </a:solidFill>
                <a:latin typeface="Abadi" panose="020B0604020104020204" pitchFamily="34" charset="0"/>
              </a:rPr>
              <a:t>occupying only </a:t>
            </a:r>
            <a:r>
              <a:rPr lang="en-US" sz="2200" u="sng" dirty="0">
                <a:solidFill>
                  <a:schemeClr val="accent3">
                    <a:lumMod val="25000"/>
                  </a:schemeClr>
                </a:solidFill>
                <a:latin typeface="Abadi" panose="020B0604020104020204" pitchFamily="34" charset="0"/>
              </a:rPr>
              <a:t>12.5%</a:t>
            </a:r>
            <a:r>
              <a:rPr lang="en-US" sz="2200" dirty="0">
                <a:solidFill>
                  <a:schemeClr val="accent3">
                    <a:lumMod val="25000"/>
                  </a:schemeClr>
                </a:solidFill>
                <a:latin typeface="Abadi" panose="020B0604020104020204" pitchFamily="34" charset="0"/>
              </a:rPr>
              <a:t> of the whole chart.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count of successful launches by Launch Site</a:t>
            </a:r>
          </a:p>
        </p:txBody>
      </p:sp>
      <p:pic>
        <p:nvPicPr>
          <p:cNvPr id="6" name="Picture 5">
            <a:extLst>
              <a:ext uri="{FF2B5EF4-FFF2-40B4-BE49-F238E27FC236}">
                <a16:creationId xmlns:a16="http://schemas.microsoft.com/office/drawing/2014/main" id="{F228D176-FC2C-CCE9-893E-C2C13AFCBC3C}"/>
              </a:ext>
            </a:extLst>
          </p:cNvPr>
          <p:cNvPicPr>
            <a:picLocks noChangeAspect="1"/>
          </p:cNvPicPr>
          <p:nvPr/>
        </p:nvPicPr>
        <p:blipFill rotWithShape="1">
          <a:blip r:embed="rId3"/>
          <a:srcRect t="16463" r="1649"/>
          <a:stretch/>
        </p:blipFill>
        <p:spPr>
          <a:xfrm>
            <a:off x="2386738" y="1319403"/>
            <a:ext cx="7037869" cy="370475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16976" y="1394847"/>
            <a:ext cx="10647335" cy="52384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000" dirty="0">
                <a:solidFill>
                  <a:schemeClr val="tx1">
                    <a:lumMod val="65000"/>
                    <a:lumOff val="3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000" dirty="0">
                <a:solidFill>
                  <a:schemeClr val="tx1">
                    <a:lumMod val="75000"/>
                    <a:lumOff val="25000"/>
                  </a:schemeClr>
                </a:solidFill>
                <a:latin typeface="Abadi" panose="020B0604020104020204" pitchFamily="34" charset="0"/>
              </a:rPr>
              <a:t>Determine the factors that most significantly influence:</a:t>
            </a:r>
          </a:p>
          <a:p>
            <a:pPr lvl="1">
              <a:spcBef>
                <a:spcPts val="1400"/>
              </a:spcBef>
            </a:pPr>
            <a:r>
              <a:rPr lang="en-US" sz="2000" dirty="0">
                <a:solidFill>
                  <a:schemeClr val="tx1">
                    <a:lumMod val="75000"/>
                    <a:lumOff val="25000"/>
                  </a:schemeClr>
                </a:solidFill>
                <a:latin typeface="Abadi" panose="020B0604020104020204" pitchFamily="34" charset="0"/>
              </a:rPr>
              <a:t> 	Whether the Falcon 9 first stage will land successfully</a:t>
            </a:r>
          </a:p>
          <a:p>
            <a:pPr lvl="1">
              <a:spcBef>
                <a:spcPts val="1400"/>
              </a:spcBef>
            </a:pPr>
            <a:r>
              <a:rPr lang="en-US" sz="2000" dirty="0">
                <a:solidFill>
                  <a:schemeClr val="tx1">
                    <a:lumMod val="75000"/>
                    <a:lumOff val="25000"/>
                  </a:schemeClr>
                </a:solidFill>
                <a:latin typeface="Abadi" panose="020B0604020104020204" pitchFamily="34" charset="0"/>
              </a:rPr>
              <a:t> 	The various factors of a successful mission.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67227" y="1779270"/>
            <a:ext cx="4950587" cy="211080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r>
              <a:rPr lang="en-US" sz="2400" dirty="0">
                <a:latin typeface="Abadi" panose="020B0604020104020204" pitchFamily="34" charset="0"/>
              </a:rPr>
              <a:t>KSC LC-39A performed the most success rate of 76.9% of successful launches while getting 23.1% of failure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most success rate</a:t>
            </a:r>
          </a:p>
        </p:txBody>
      </p:sp>
      <p:pic>
        <p:nvPicPr>
          <p:cNvPr id="4" name="Picture 3">
            <a:extLst>
              <a:ext uri="{FF2B5EF4-FFF2-40B4-BE49-F238E27FC236}">
                <a16:creationId xmlns:a16="http://schemas.microsoft.com/office/drawing/2014/main" id="{45C90DE7-2B9E-D960-BA87-A982EAEDB703}"/>
              </a:ext>
            </a:extLst>
          </p:cNvPr>
          <p:cNvPicPr>
            <a:picLocks noChangeAspect="1"/>
          </p:cNvPicPr>
          <p:nvPr/>
        </p:nvPicPr>
        <p:blipFill>
          <a:blip r:embed="rId3"/>
          <a:stretch>
            <a:fillRect/>
          </a:stretch>
        </p:blipFill>
        <p:spPr>
          <a:xfrm>
            <a:off x="770011" y="1779270"/>
            <a:ext cx="6178217" cy="444712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a:t>
            </a:r>
          </a:p>
        </p:txBody>
      </p:sp>
      <p:pic>
        <p:nvPicPr>
          <p:cNvPr id="7" name="Picture 6">
            <a:extLst>
              <a:ext uri="{FF2B5EF4-FFF2-40B4-BE49-F238E27FC236}">
                <a16:creationId xmlns:a16="http://schemas.microsoft.com/office/drawing/2014/main" id="{23802502-659C-2E96-4AE1-F9EB11CF5FA1}"/>
              </a:ext>
            </a:extLst>
          </p:cNvPr>
          <p:cNvPicPr>
            <a:picLocks noChangeAspect="1"/>
          </p:cNvPicPr>
          <p:nvPr/>
        </p:nvPicPr>
        <p:blipFill rotWithShape="1">
          <a:blip r:embed="rId3"/>
          <a:srcRect l="-1428" r="1"/>
          <a:stretch/>
        </p:blipFill>
        <p:spPr>
          <a:xfrm>
            <a:off x="6022216" y="2982753"/>
            <a:ext cx="6169784" cy="3069959"/>
          </a:xfrm>
          <a:prstGeom prst="rect">
            <a:avLst/>
          </a:prstGeom>
        </p:spPr>
      </p:pic>
      <p:pic>
        <p:nvPicPr>
          <p:cNvPr id="9" name="Picture 8">
            <a:extLst>
              <a:ext uri="{FF2B5EF4-FFF2-40B4-BE49-F238E27FC236}">
                <a16:creationId xmlns:a16="http://schemas.microsoft.com/office/drawing/2014/main" id="{A64363AE-5968-39D5-8B43-CFCCB81DD159}"/>
              </a:ext>
            </a:extLst>
          </p:cNvPr>
          <p:cNvPicPr>
            <a:picLocks noChangeAspect="1"/>
          </p:cNvPicPr>
          <p:nvPr/>
        </p:nvPicPr>
        <p:blipFill>
          <a:blip r:embed="rId4"/>
          <a:stretch>
            <a:fillRect/>
          </a:stretch>
        </p:blipFill>
        <p:spPr>
          <a:xfrm>
            <a:off x="45064" y="2993798"/>
            <a:ext cx="6050936" cy="3069959"/>
          </a:xfrm>
          <a:prstGeom prst="rect">
            <a:avLst/>
          </a:prstGeom>
        </p:spPr>
      </p:pic>
      <p:sp>
        <p:nvSpPr>
          <p:cNvPr id="10" name="TextBox 9">
            <a:extLst>
              <a:ext uri="{FF2B5EF4-FFF2-40B4-BE49-F238E27FC236}">
                <a16:creationId xmlns:a16="http://schemas.microsoft.com/office/drawing/2014/main" id="{6D63068A-1F41-1180-9D26-16C04E15451C}"/>
              </a:ext>
            </a:extLst>
          </p:cNvPr>
          <p:cNvSpPr txBox="1"/>
          <p:nvPr/>
        </p:nvSpPr>
        <p:spPr>
          <a:xfrm>
            <a:off x="45065" y="2595178"/>
            <a:ext cx="4526935" cy="369332"/>
          </a:xfrm>
          <a:prstGeom prst="rect">
            <a:avLst/>
          </a:prstGeom>
          <a:noFill/>
        </p:spPr>
        <p:txBody>
          <a:bodyPr wrap="square" rtlCol="0">
            <a:spAutoFit/>
          </a:bodyPr>
          <a:lstStyle/>
          <a:p>
            <a:pPr algn="ctr"/>
            <a:r>
              <a:rPr lang="en-US" dirty="0"/>
              <a:t>Low-Middle Weighted payloads</a:t>
            </a:r>
          </a:p>
        </p:txBody>
      </p:sp>
      <p:sp>
        <p:nvSpPr>
          <p:cNvPr id="11" name="TextBox 10">
            <a:extLst>
              <a:ext uri="{FF2B5EF4-FFF2-40B4-BE49-F238E27FC236}">
                <a16:creationId xmlns:a16="http://schemas.microsoft.com/office/drawing/2014/main" id="{8BD72868-3821-808E-207A-2F0D80191C1E}"/>
              </a:ext>
            </a:extLst>
          </p:cNvPr>
          <p:cNvSpPr txBox="1"/>
          <p:nvPr/>
        </p:nvSpPr>
        <p:spPr>
          <a:xfrm>
            <a:off x="6388768" y="2597781"/>
            <a:ext cx="4379495" cy="369332"/>
          </a:xfrm>
          <a:prstGeom prst="rect">
            <a:avLst/>
          </a:prstGeom>
          <a:noFill/>
        </p:spPr>
        <p:txBody>
          <a:bodyPr wrap="square" rtlCol="0">
            <a:spAutoFit/>
          </a:bodyPr>
          <a:lstStyle/>
          <a:p>
            <a:pPr algn="ctr"/>
            <a:r>
              <a:rPr lang="en-US" dirty="0"/>
              <a:t>Middle-Heavily Weighted payloads</a:t>
            </a:r>
          </a:p>
        </p:txBody>
      </p:sp>
      <p:sp>
        <p:nvSpPr>
          <p:cNvPr id="13" name="TextBox 12">
            <a:extLst>
              <a:ext uri="{FF2B5EF4-FFF2-40B4-BE49-F238E27FC236}">
                <a16:creationId xmlns:a16="http://schemas.microsoft.com/office/drawing/2014/main" id="{0CFCEF24-4309-80F5-46C4-581D89A2001B}"/>
              </a:ext>
            </a:extLst>
          </p:cNvPr>
          <p:cNvSpPr txBox="1"/>
          <p:nvPr/>
        </p:nvSpPr>
        <p:spPr>
          <a:xfrm>
            <a:off x="770011" y="1311435"/>
            <a:ext cx="11375495"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can clearly see that </a:t>
            </a:r>
            <a:r>
              <a:rPr lang="en-US" sz="1600" u="sng" dirty="0"/>
              <a:t>Payloads above 5k </a:t>
            </a:r>
            <a:r>
              <a:rPr lang="en-US" sz="1600" dirty="0"/>
              <a:t>have less success ratio rate and only </a:t>
            </a:r>
            <a:r>
              <a:rPr lang="en-US" sz="1600" b="1" dirty="0"/>
              <a:t>‘FT’ </a:t>
            </a:r>
            <a:r>
              <a:rPr lang="en-US" sz="1600" dirty="0"/>
              <a:t>and </a:t>
            </a:r>
            <a:r>
              <a:rPr lang="en-US" sz="1600" b="1" dirty="0"/>
              <a:t>‘B4’ </a:t>
            </a:r>
            <a:r>
              <a:rPr lang="en-US" sz="1600" dirty="0"/>
              <a:t>boosters are representing </a:t>
            </a:r>
            <a:r>
              <a:rPr lang="en-US" sz="1600" u="sng" dirty="0"/>
              <a:t>Heavily Weighted Payloads.</a:t>
            </a:r>
          </a:p>
          <a:p>
            <a:pPr marL="285750" indent="-285750">
              <a:buFont typeface="Arial" panose="020B0604020202020204" pitchFamily="34" charset="0"/>
              <a:buChar char="•"/>
            </a:pPr>
            <a:r>
              <a:rPr lang="en-US" sz="1600" dirty="0"/>
              <a:t>On the </a:t>
            </a:r>
            <a:r>
              <a:rPr lang="en-US" sz="1600" u="sng" dirty="0"/>
              <a:t>Low Middle Weighted Payloads </a:t>
            </a:r>
            <a:r>
              <a:rPr lang="en-US" sz="1600" dirty="0"/>
              <a:t>we can see more successful rate and more versions of boosters.</a:t>
            </a:r>
          </a:p>
          <a:p>
            <a:pPr marL="285750" indent="-285750">
              <a:buFont typeface="Arial" panose="020B0604020202020204" pitchFamily="34" charset="0"/>
              <a:buChar char="•"/>
            </a:pPr>
            <a:r>
              <a:rPr lang="en-US" sz="1600" dirty="0"/>
              <a:t>The most successful Launches are clustering between </a:t>
            </a:r>
            <a:r>
              <a:rPr lang="en-US" sz="1600" u="sng" dirty="0"/>
              <a:t>2k and 4k Payload Mass </a:t>
            </a:r>
            <a:r>
              <a:rPr lang="en-US" sz="1600" dirty="0"/>
              <a:t>mostly represented by the Booster Version of </a:t>
            </a:r>
            <a:r>
              <a:rPr lang="en-US" sz="1600" b="1" dirty="0"/>
              <a:t>‘F4’. </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744966" y="585769"/>
            <a:ext cx="5878763" cy="50193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has the best score of 0.875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119E48E-E9D8-BA2C-91FA-85F90476504E}"/>
              </a:ext>
            </a:extLst>
          </p:cNvPr>
          <p:cNvPicPr>
            <a:picLocks noChangeAspect="1"/>
          </p:cNvPicPr>
          <p:nvPr/>
        </p:nvPicPr>
        <p:blipFill>
          <a:blip r:embed="rId3"/>
          <a:stretch>
            <a:fillRect/>
          </a:stretch>
        </p:blipFill>
        <p:spPr>
          <a:xfrm>
            <a:off x="110526" y="1361955"/>
            <a:ext cx="8243059" cy="532973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15290FE-268A-3E61-9FCA-6E589FA7EEBA}"/>
              </a:ext>
            </a:extLst>
          </p:cNvPr>
          <p:cNvPicPr>
            <a:picLocks noChangeAspect="1"/>
          </p:cNvPicPr>
          <p:nvPr/>
        </p:nvPicPr>
        <p:blipFill>
          <a:blip r:embed="rId3"/>
          <a:stretch>
            <a:fillRect/>
          </a:stretch>
        </p:blipFill>
        <p:spPr>
          <a:xfrm>
            <a:off x="248280" y="1348735"/>
            <a:ext cx="6261005" cy="5375013"/>
          </a:xfrm>
          <a:prstGeom prst="rect">
            <a:avLst/>
          </a:prstGeom>
        </p:spPr>
      </p:pic>
      <p:sp>
        <p:nvSpPr>
          <p:cNvPr id="6" name="TextBox 5">
            <a:extLst>
              <a:ext uri="{FF2B5EF4-FFF2-40B4-BE49-F238E27FC236}">
                <a16:creationId xmlns:a16="http://schemas.microsoft.com/office/drawing/2014/main" id="{A26F5D7F-C62D-8FE0-6F66-C127C81B2E66}"/>
              </a:ext>
            </a:extLst>
          </p:cNvPr>
          <p:cNvSpPr txBox="1"/>
          <p:nvPr/>
        </p:nvSpPr>
        <p:spPr>
          <a:xfrm>
            <a:off x="6570975" y="1441346"/>
            <a:ext cx="555903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confusion matrix shows that when it predicts ‘land’ it </a:t>
            </a:r>
            <a:r>
              <a:rPr lang="en-US" b="1" dirty="0"/>
              <a:t>100% </a:t>
            </a:r>
            <a:r>
              <a:rPr lang="en-US" dirty="0"/>
              <a:t>lands.</a:t>
            </a:r>
          </a:p>
          <a:p>
            <a:pPr marL="285750" indent="-285750">
              <a:buFont typeface="Arial" panose="020B0604020202020204" pitchFamily="34" charset="0"/>
              <a:buChar char="•"/>
            </a:pPr>
            <a:r>
              <a:rPr lang="en-US" dirty="0"/>
              <a:t> However, if it predicts “did not land” it performs </a:t>
            </a:r>
            <a:r>
              <a:rPr lang="en-US" b="1" dirty="0"/>
              <a:t>50%</a:t>
            </a:r>
          </a:p>
          <a:p>
            <a:endParaRPr lang="en-US" dirty="0"/>
          </a:p>
          <a:p>
            <a:r>
              <a:rPr lang="en-US" b="1" dirty="0"/>
              <a:t>Did not land:	 3/6 (50%)</a:t>
            </a:r>
          </a:p>
          <a:p>
            <a:r>
              <a:rPr lang="en-US" b="1" dirty="0"/>
              <a:t>Landed:		12/12(100%)</a:t>
            </a:r>
          </a:p>
          <a:p>
            <a:r>
              <a:rPr lang="en-US" b="1" dirty="0"/>
              <a:t>Overall accuracy:	15/18(83.333%)</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93076-D618-ADAA-9BDD-0FE901661D2B}"/>
              </a:ext>
            </a:extLst>
          </p:cNvPr>
          <p:cNvPicPr>
            <a:picLocks noChangeAspect="1"/>
          </p:cNvPicPr>
          <p:nvPr/>
        </p:nvPicPr>
        <p:blipFill>
          <a:blip r:embed="rId3"/>
          <a:stretch>
            <a:fillRect/>
          </a:stretch>
        </p:blipFill>
        <p:spPr>
          <a:xfrm>
            <a:off x="0" y="430789"/>
            <a:ext cx="12192000" cy="6440851"/>
          </a:xfrm>
          <a:prstGeom prst="rect">
            <a:avLst/>
          </a:prstGeom>
          <a:solidFill>
            <a:schemeClr val="tx2">
              <a:lumMod val="60000"/>
              <a:lumOff val="40000"/>
            </a:schemeClr>
          </a:solidFill>
          <a:ln w="22225">
            <a:noFill/>
          </a:ln>
          <a:effectLst>
            <a:glow rad="12700">
              <a:schemeClr val="tx1"/>
            </a:glow>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3157777" y="0"/>
            <a:ext cx="5876446" cy="58272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Visualizing Decision Tree results</a:t>
            </a:r>
            <a:endParaRPr lang="en-US" dirty="0">
              <a:solidFill>
                <a:srgbClr val="0B49CB"/>
              </a:solidFill>
            </a:endParaRPr>
          </a:p>
        </p:txBody>
      </p:sp>
    </p:spTree>
    <p:extLst>
      <p:ext uri="{BB962C8B-B14F-4D97-AF65-F5344CB8AC3E}">
        <p14:creationId xmlns:p14="http://schemas.microsoft.com/office/powerpoint/2010/main" val="1324513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93076-D618-ADAA-9BDD-0FE901661D2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3000"/>
                    </a14:imgEffect>
                    <a14:imgEffect>
                      <a14:brightnessContrast bright="-10000" contrast="-34000"/>
                    </a14:imgEffect>
                  </a14:imgLayer>
                </a14:imgProps>
              </a:ext>
            </a:extLst>
          </a:blip>
          <a:stretch>
            <a:fillRect/>
          </a:stretch>
        </p:blipFill>
        <p:spPr>
          <a:xfrm>
            <a:off x="0" y="470851"/>
            <a:ext cx="12192000" cy="6414440"/>
          </a:xfrm>
          <a:prstGeom prst="rect">
            <a:avLst/>
          </a:prstGeom>
          <a:ln w="19050">
            <a:noFill/>
          </a:ln>
          <a:effectLst>
            <a:glow rad="127000">
              <a:schemeClr val="accent1">
                <a:alpha val="0"/>
              </a:schemeClr>
            </a:glow>
          </a:effectLst>
        </p:spPr>
      </p:pic>
      <p:sp>
        <p:nvSpPr>
          <p:cNvPr id="7" name="Rectangle 6">
            <a:extLst>
              <a:ext uri="{FF2B5EF4-FFF2-40B4-BE49-F238E27FC236}">
                <a16:creationId xmlns:a16="http://schemas.microsoft.com/office/drawing/2014/main" id="{9E21B2AD-8A47-1C58-68CA-D0E52880B4AD}"/>
              </a:ext>
            </a:extLst>
          </p:cNvPr>
          <p:cNvSpPr/>
          <p:nvPr/>
        </p:nvSpPr>
        <p:spPr>
          <a:xfrm>
            <a:off x="13646" y="0"/>
            <a:ext cx="12191999" cy="6858000"/>
          </a:xfrm>
          <a:prstGeom prst="rect">
            <a:avLst/>
          </a:prstGeom>
          <a:solidFill>
            <a:schemeClr val="bg1">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2156346" y="0"/>
            <a:ext cx="8461612" cy="58272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Interpretation of Decision Tree results</a:t>
            </a:r>
            <a:endParaRPr lang="en-US" dirty="0">
              <a:solidFill>
                <a:srgbClr val="0B49CB"/>
              </a:solidFill>
            </a:endParaRPr>
          </a:p>
        </p:txBody>
      </p:sp>
      <p:sp>
        <p:nvSpPr>
          <p:cNvPr id="2" name="Rectangle 1">
            <a:extLst>
              <a:ext uri="{FF2B5EF4-FFF2-40B4-BE49-F238E27FC236}">
                <a16:creationId xmlns:a16="http://schemas.microsoft.com/office/drawing/2014/main" id="{1252212E-7C1B-F8B6-1CED-0EE4946C12DF}"/>
              </a:ext>
            </a:extLst>
          </p:cNvPr>
          <p:cNvSpPr>
            <a:spLocks noChangeArrowheads="1"/>
          </p:cNvSpPr>
          <p:nvPr/>
        </p:nvSpPr>
        <p:spPr bwMode="auto">
          <a:xfrm>
            <a:off x="990139" y="1296610"/>
            <a:ext cx="11000096" cy="4493538"/>
          </a:xfrm>
          <a:prstGeom prst="rect">
            <a:avLst/>
          </a:prstGeom>
          <a:solidFill>
            <a:schemeClr val="lt1">
              <a:alpha val="0"/>
            </a:schemeClr>
          </a:solidFill>
          <a:ln>
            <a:noFill/>
          </a:ln>
          <a:effectLst>
            <a:glow>
              <a:schemeClr val="accent1">
                <a:alpha val="0"/>
              </a:schemeClr>
            </a:glow>
          </a:effec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effectLst/>
                <a:latin typeface="Abadi" panose="020B0604020104020204" pitchFamily="34" charset="0"/>
              </a:rPr>
              <a:t>1. Landing Legs Configuration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effectLst/>
                <a:latin typeface="Abadi" panose="020B0604020104020204" pitchFamily="34" charset="0"/>
              </a:rPr>
              <a:t>Critical Factor:</a:t>
            </a:r>
            <a:r>
              <a:rPr kumimoji="0" lang="en-US" altLang="en-US" sz="2200" b="0" i="0" u="none" strike="noStrike" cap="none" normalizeH="0" baseline="0" dirty="0">
                <a:ln>
                  <a:noFill/>
                </a:ln>
                <a:effectLst/>
                <a:latin typeface="Abadi" panose="020B0604020104020204" pitchFamily="34" charset="0"/>
              </a:rPr>
              <a:t> Presence of landing legs significantly impacts launch success.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0" i="0" u="none" strike="noStrike" cap="none" normalizeH="0" baseline="0" dirty="0">
              <a:ln>
                <a:noFill/>
              </a:ln>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effectLst/>
                <a:latin typeface="Abadi" panose="020B0604020104020204" pitchFamily="34" charset="0"/>
              </a:rPr>
              <a:t>2. Rocket Reuse Count</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effectLst/>
                <a:latin typeface="Abadi" panose="020B0604020104020204" pitchFamily="34" charset="0"/>
              </a:rPr>
              <a:t>Critical Factor:</a:t>
            </a:r>
            <a:r>
              <a:rPr kumimoji="0" lang="en-US" altLang="en-US" sz="2200" b="0" i="0" u="none" strike="noStrike" cap="none" normalizeH="0" baseline="0" dirty="0">
                <a:ln>
                  <a:noFill/>
                </a:ln>
                <a:effectLst/>
                <a:latin typeface="Abadi" panose="020B0604020104020204" pitchFamily="34" charset="0"/>
              </a:rPr>
              <a:t> The number of times a rocket is reused is inversely related to its success rate.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0" i="0" u="none" strike="noStrike" cap="none" normalizeH="0" baseline="0" dirty="0">
              <a:ln>
                <a:noFill/>
              </a:ln>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effectLst/>
                <a:latin typeface="Abadi" panose="020B0604020104020204" pitchFamily="34" charset="0"/>
              </a:rPr>
              <a:t>3. Payload Mass Management</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effectLst/>
                <a:latin typeface="Abadi" panose="020B0604020104020204" pitchFamily="34" charset="0"/>
              </a:rPr>
              <a:t>Critical Factor:</a:t>
            </a:r>
            <a:r>
              <a:rPr kumimoji="0" lang="en-US" altLang="en-US" sz="2200" b="0" i="0" u="none" strike="noStrike" cap="none" normalizeH="0" baseline="0" dirty="0">
                <a:ln>
                  <a:noFill/>
                </a:ln>
                <a:effectLst/>
                <a:latin typeface="Abadi" panose="020B0604020104020204" pitchFamily="34" charset="0"/>
              </a:rPr>
              <a:t> The mass of the payload affects the likelihood of success.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200" b="0" i="0" u="none" strike="noStrike" cap="none" normalizeH="0" baseline="0" dirty="0">
              <a:ln>
                <a:noFill/>
              </a:ln>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effectLst/>
                <a:latin typeface="Abadi" panose="020B0604020104020204" pitchFamily="34" charset="0"/>
              </a:rPr>
              <a:t>4. Serial Number Performance</a:t>
            </a: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effectLst/>
                <a:latin typeface="Abadi" panose="020B0604020104020204" pitchFamily="34" charset="0"/>
              </a:rPr>
              <a:t>Critical Factor:</a:t>
            </a:r>
            <a:r>
              <a:rPr kumimoji="0" lang="en-US" altLang="en-US" sz="2200" b="0" i="0" u="none" strike="noStrike" cap="none" normalizeH="0" baseline="0" dirty="0">
                <a:ln>
                  <a:noFill/>
                </a:ln>
                <a:effectLst/>
                <a:latin typeface="Abadi" panose="020B0604020104020204" pitchFamily="34" charset="0"/>
              </a:rPr>
              <a:t> Specific rocket serial numbers are linked to better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Abadi" panose="020B0604020104020204" pitchFamily="34" charset="0"/>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dirty="0"/>
          </a:p>
        </p:txBody>
      </p:sp>
    </p:spTree>
    <p:extLst>
      <p:ext uri="{BB962C8B-B14F-4D97-AF65-F5344CB8AC3E}">
        <p14:creationId xmlns:p14="http://schemas.microsoft.com/office/powerpoint/2010/main" val="1494346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4078" y="1531728"/>
            <a:ext cx="9252294" cy="449384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KSC LC-39A is holding the highest success rate of launches.</a:t>
            </a:r>
          </a:p>
          <a:p>
            <a:pPr>
              <a:lnSpc>
                <a:spcPct val="100000"/>
              </a:lnSpc>
              <a:spcBef>
                <a:spcPts val="1400"/>
              </a:spcBef>
            </a:pPr>
            <a:r>
              <a:rPr lang="en-US" sz="2200" dirty="0">
                <a:latin typeface="Abadi" panose="020B0604020104020204" pitchFamily="34" charset="0"/>
              </a:rPr>
              <a:t>The significant rise of Launch success rate commenced in 2013.</a:t>
            </a:r>
          </a:p>
          <a:p>
            <a:pPr>
              <a:lnSpc>
                <a:spcPct val="100000"/>
              </a:lnSpc>
              <a:spcBef>
                <a:spcPts val="1400"/>
              </a:spcBef>
            </a:pPr>
            <a:r>
              <a:rPr lang="en-US" sz="2200" dirty="0">
                <a:latin typeface="Abadi" panose="020B0604020104020204" pitchFamily="34" charset="0"/>
              </a:rPr>
              <a:t>Orbits: ES-L1, GEO, HEO, SSO are holding a 100% success rate each.</a:t>
            </a:r>
          </a:p>
          <a:p>
            <a:pPr>
              <a:lnSpc>
                <a:spcPct val="100000"/>
              </a:lnSpc>
              <a:spcBef>
                <a:spcPts val="1400"/>
              </a:spcBef>
            </a:pPr>
            <a:r>
              <a:rPr lang="en-US" sz="2200" dirty="0">
                <a:solidFill>
                  <a:schemeClr val="accent3">
                    <a:lumMod val="25000"/>
                  </a:schemeClr>
                </a:solidFill>
                <a:latin typeface="Abadi" panose="020B0604020104020204" pitchFamily="34" charset="0"/>
              </a:rPr>
              <a:t>Another mentionable Orbit: There are significantly more Launces targeting </a:t>
            </a:r>
            <a:r>
              <a:rPr lang="en-US" sz="2200" b="1" dirty="0">
                <a:solidFill>
                  <a:schemeClr val="accent3">
                    <a:lumMod val="25000"/>
                  </a:schemeClr>
                </a:solidFill>
                <a:latin typeface="Abadi" panose="020B0604020104020204" pitchFamily="34" charset="0"/>
              </a:rPr>
              <a:t>VLEO - </a:t>
            </a:r>
            <a:r>
              <a:rPr lang="en-US" sz="2200" dirty="0">
                <a:solidFill>
                  <a:schemeClr val="accent3">
                    <a:lumMod val="25000"/>
                  </a:schemeClr>
                </a:solidFill>
                <a:latin typeface="Abadi" panose="020B0604020104020204" pitchFamily="34" charset="0"/>
              </a:rPr>
              <a:t>than previously mentioned Orbits - is holding a very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is the best performing machine learning algorithm predicting the outcome amongst classifiers.</a:t>
            </a:r>
          </a:p>
          <a:p>
            <a:pPr>
              <a:lnSpc>
                <a:spcPct val="100000"/>
              </a:lnSpc>
              <a:spcBef>
                <a:spcPts val="1400"/>
              </a:spcBef>
            </a:pPr>
            <a:r>
              <a:rPr lang="en-US" sz="2200" dirty="0">
                <a:solidFill>
                  <a:schemeClr val="accent3">
                    <a:lumMod val="25000"/>
                  </a:schemeClr>
                </a:solidFill>
                <a:latin typeface="Abadi" panose="020B0604020104020204" pitchFamily="34" charset="0"/>
              </a:rPr>
              <a:t>SpaceX learns.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Number of Launches and improvement over time.</a:t>
            </a:r>
          </a:p>
        </p:txBody>
      </p:sp>
      <p:pic>
        <p:nvPicPr>
          <p:cNvPr id="3" name="Picture 2">
            <a:extLst>
              <a:ext uri="{FF2B5EF4-FFF2-40B4-BE49-F238E27FC236}">
                <a16:creationId xmlns:a16="http://schemas.microsoft.com/office/drawing/2014/main" id="{14A49815-65FD-8B7B-2D19-CFEBC080E856}"/>
              </a:ext>
            </a:extLst>
          </p:cNvPr>
          <p:cNvPicPr>
            <a:picLocks noChangeAspect="1"/>
          </p:cNvPicPr>
          <p:nvPr/>
        </p:nvPicPr>
        <p:blipFill>
          <a:blip r:embed="rId4"/>
          <a:stretch>
            <a:fillRect/>
          </a:stretch>
        </p:blipFill>
        <p:spPr>
          <a:xfrm>
            <a:off x="83373" y="1341360"/>
            <a:ext cx="8008489" cy="5392889"/>
          </a:xfrm>
          <a:prstGeom prst="rect">
            <a:avLst/>
          </a:prstGeom>
        </p:spPr>
      </p:pic>
      <p:sp>
        <p:nvSpPr>
          <p:cNvPr id="7" name="Rectangle 1">
            <a:extLst>
              <a:ext uri="{FF2B5EF4-FFF2-40B4-BE49-F238E27FC236}">
                <a16:creationId xmlns:a16="http://schemas.microsoft.com/office/drawing/2014/main" id="{0557937B-02A2-F063-4139-D7A09527CBFC}"/>
              </a:ext>
            </a:extLst>
          </p:cNvPr>
          <p:cNvSpPr>
            <a:spLocks noChangeArrowheads="1"/>
          </p:cNvSpPr>
          <p:nvPr/>
        </p:nvSpPr>
        <p:spPr bwMode="auto">
          <a:xfrm>
            <a:off x="8123322" y="1341360"/>
            <a:ext cx="401657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Improvement Over Time</a:t>
            </a:r>
            <a:r>
              <a:rPr kumimoji="0" lang="en-US" altLang="en-US" sz="1600" b="0" i="0" u="none" strike="noStrike" cap="none" normalizeH="0" baseline="0" dirty="0">
                <a:ln>
                  <a:noFill/>
                </a:ln>
                <a:solidFill>
                  <a:schemeClr val="tx1"/>
                </a:solidFill>
                <a:effectLst/>
                <a:latin typeface="Abadi" panose="020B0604020104020204" pitchFamily="34" charset="0"/>
              </a:rPr>
              <a:t>: SpaceX showed a clear improvement in performance year by year, with a notable increase in successful landings as the number of launches grew.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Initial Decline</a:t>
            </a:r>
            <a:r>
              <a:rPr kumimoji="0" lang="en-US" altLang="en-US" sz="1600" b="0" i="0" u="none" strike="noStrike" cap="none" normalizeH="0" baseline="0" dirty="0">
                <a:ln>
                  <a:noFill/>
                </a:ln>
                <a:solidFill>
                  <a:schemeClr val="tx1"/>
                </a:solidFill>
                <a:effectLst/>
                <a:latin typeface="Abadi" panose="020B0604020104020204" pitchFamily="34" charset="0"/>
              </a:rPr>
              <a:t>: Following a period of rapid progress, there was a significant decline in success rates and a reduction in the number of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High Success Rate Achievement</a:t>
            </a:r>
            <a:r>
              <a:rPr kumimoji="0" lang="en-US" altLang="en-US" sz="1600" b="0" i="0" u="none" strike="noStrike" cap="none" normalizeH="0" baseline="0" dirty="0">
                <a:ln>
                  <a:noFill/>
                </a:ln>
                <a:solidFill>
                  <a:schemeClr val="tx1"/>
                </a:solidFill>
                <a:effectLst/>
                <a:latin typeface="Abadi" panose="020B0604020104020204" pitchFamily="34" charset="0"/>
              </a:rPr>
              <a:t>: After the downturn, SpaceX achieved a remarkable 90% success rate with a modest number of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Record Launches and Success Ratio</a:t>
            </a:r>
            <a:r>
              <a:rPr kumimoji="0" lang="en-US" altLang="en-US" sz="1600" b="0" i="0" u="none" strike="noStrike" cap="none" normalizeH="0" baseline="0" dirty="0">
                <a:ln>
                  <a:noFill/>
                </a:ln>
                <a:solidFill>
                  <a:schemeClr val="tx1"/>
                </a:solidFill>
                <a:effectLst/>
                <a:latin typeface="Abadi" panose="020B0604020104020204" pitchFamily="34" charset="0"/>
              </a:rPr>
              <a:t>: The subsequent year saw the highest number of launches and the second-highest ratio of successful landings.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badi" panose="020B0604020104020204" pitchFamily="34" charset="0"/>
              </a:rPr>
              <a:t>Ongoing Commitment</a:t>
            </a:r>
            <a:r>
              <a:rPr kumimoji="0" lang="en-US" altLang="en-US" sz="1600" b="0" i="0" u="none" strike="noStrike" cap="none" normalizeH="0" baseline="0" dirty="0">
                <a:ln>
                  <a:noFill/>
                </a:ln>
                <a:solidFill>
                  <a:schemeClr val="tx1"/>
                </a:solidFill>
                <a:effectLst/>
                <a:latin typeface="Abadi" panose="020B0604020104020204" pitchFamily="34" charset="0"/>
              </a:rPr>
              <a:t>: This trajectory underscores SpaceX's ongoing dedication to enhancing reliability and expanding launch capabilities</a:t>
            </a: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through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cleansed, organized and applied one-hot encoding for feature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687962" cy="4644606"/>
          </a:xfrm>
          <a:prstGeom prst="rect">
            <a:avLst/>
          </a:prstGeom>
        </p:spPr>
        <p:txBody>
          <a:bodyPr/>
          <a:lstStyle/>
          <a:p>
            <a:r>
              <a:rPr lang="en-US" sz="1700" b="1" dirty="0">
                <a:latin typeface="Abadi" panose="020B0604020104020204" pitchFamily="34" charset="0"/>
              </a:rPr>
              <a:t>Data Collection Process:</a:t>
            </a:r>
          </a:p>
          <a:p>
            <a:pPr>
              <a:buFont typeface="+mj-lt"/>
              <a:buAutoNum type="arabicPeriod"/>
            </a:pPr>
            <a:r>
              <a:rPr lang="en-US" sz="1700" b="1" dirty="0">
                <a:latin typeface="Abadi" panose="020B0604020104020204" pitchFamily="34" charset="0"/>
              </a:rPr>
              <a:t>Initial Research</a:t>
            </a:r>
            <a:r>
              <a:rPr lang="en-US" sz="1700" dirty="0">
                <a:latin typeface="Abadi" panose="020B0604020104020204" pitchFamily="34" charset="0"/>
              </a:rPr>
              <a:t>:</a:t>
            </a:r>
          </a:p>
          <a:p>
            <a:pPr marL="742950" lvl="1" indent="-285750">
              <a:buFont typeface="+mj-lt"/>
              <a:buAutoNum type="arabicPeriod"/>
            </a:pPr>
            <a:r>
              <a:rPr lang="en-US" sz="1700" dirty="0">
                <a:latin typeface="Abadi" panose="020B0604020104020204" pitchFamily="34" charset="0"/>
              </a:rPr>
              <a:t>Identified key data sources and gathered preliminary information.</a:t>
            </a:r>
          </a:p>
          <a:p>
            <a:pPr marL="742950" lvl="1" indent="-285750">
              <a:buFont typeface="+mj-lt"/>
              <a:buAutoNum type="arabicPeriod"/>
            </a:pPr>
            <a:r>
              <a:rPr lang="en-US" sz="1700" dirty="0">
                <a:latin typeface="Abadi" panose="020B0604020104020204" pitchFamily="34" charset="0"/>
              </a:rPr>
              <a:t>Determined the scope of data needed for analysis (e.g., launch dates, outcomes, payload details).</a:t>
            </a:r>
          </a:p>
          <a:p>
            <a:pPr>
              <a:buFont typeface="+mj-lt"/>
              <a:buAutoNum type="arabicPeriod"/>
            </a:pPr>
            <a:r>
              <a:rPr lang="en-US" sz="1700" b="1" dirty="0">
                <a:latin typeface="Abadi" panose="020B0604020104020204" pitchFamily="34" charset="0"/>
              </a:rPr>
              <a:t>API Integration</a:t>
            </a:r>
            <a:r>
              <a:rPr lang="en-US" sz="1700" dirty="0">
                <a:latin typeface="Abadi" panose="020B0604020104020204" pitchFamily="34" charset="0"/>
              </a:rPr>
              <a:t>:</a:t>
            </a:r>
          </a:p>
          <a:p>
            <a:pPr marL="742950" lvl="1" indent="-285750">
              <a:buFont typeface="+mj-lt"/>
              <a:buAutoNum type="arabicPeriod"/>
            </a:pPr>
            <a:r>
              <a:rPr lang="en-US" sz="1700" dirty="0">
                <a:latin typeface="Abadi" panose="020B0604020104020204" pitchFamily="34" charset="0"/>
              </a:rPr>
              <a:t>Connected to the SpaceX API to fetch data on all historical launches.</a:t>
            </a:r>
          </a:p>
          <a:p>
            <a:pPr marL="742950" lvl="1" indent="-285750">
              <a:buFont typeface="+mj-lt"/>
              <a:buAutoNum type="arabicPeriod"/>
            </a:pPr>
            <a:r>
              <a:rPr lang="en-US" sz="1700" dirty="0">
                <a:latin typeface="Abadi" panose="020B0604020104020204" pitchFamily="34" charset="0"/>
              </a:rPr>
              <a:t>Parsed and stored the data in a structured format (e.g., JSON, CSV).</a:t>
            </a:r>
          </a:p>
          <a:p>
            <a:pPr>
              <a:buFont typeface="+mj-lt"/>
              <a:buAutoNum type="arabicPeriod"/>
            </a:pPr>
            <a:r>
              <a:rPr lang="en-US" sz="1700" b="1" dirty="0">
                <a:latin typeface="Abadi" panose="020B0604020104020204" pitchFamily="34" charset="0"/>
              </a:rPr>
              <a:t>Web Scraping</a:t>
            </a:r>
            <a:r>
              <a:rPr lang="en-US" sz="1700" dirty="0">
                <a:latin typeface="Abadi" panose="020B0604020104020204" pitchFamily="34" charset="0"/>
              </a:rPr>
              <a:t>:</a:t>
            </a:r>
          </a:p>
          <a:p>
            <a:pPr marL="742950" lvl="1" indent="-285750">
              <a:buFont typeface="+mj-lt"/>
              <a:buAutoNum type="arabicPeriod"/>
            </a:pPr>
            <a:r>
              <a:rPr lang="en-US" sz="1700" dirty="0">
                <a:latin typeface="Abadi" panose="020B0604020104020204" pitchFamily="34" charset="0"/>
              </a:rPr>
              <a:t>Used Beautiful Soup to scrape data from Wikipedia about Falcon 9 launches.</a:t>
            </a:r>
          </a:p>
          <a:p>
            <a:pPr marL="742950" lvl="1" indent="-285750">
              <a:buFont typeface="+mj-lt"/>
              <a:buAutoNum type="arabicPeriod"/>
            </a:pPr>
            <a:r>
              <a:rPr lang="en-US" sz="1700" dirty="0">
                <a:latin typeface="Abadi" panose="020B0604020104020204" pitchFamily="34" charset="0"/>
              </a:rPr>
              <a:t>Extracted relevant details such as launch site information, mission descriptions, and booster versions.</a:t>
            </a:r>
          </a:p>
          <a:p>
            <a:pPr marL="742950" lvl="1" indent="-285750">
              <a:buFont typeface="+mj-lt"/>
              <a:buAutoNum type="arabicPeriod"/>
            </a:pPr>
            <a:r>
              <a:rPr lang="en-US" sz="1700" dirty="0">
                <a:latin typeface="Abadi" panose="020B0604020104020204" pitchFamily="34" charset="0"/>
              </a:rPr>
              <a:t>Converted the extracted data into a Pandas </a:t>
            </a:r>
            <a:r>
              <a:rPr lang="en-US" sz="1700" dirty="0" err="1">
                <a:latin typeface="Abadi" panose="020B0604020104020204" pitchFamily="34" charset="0"/>
              </a:rPr>
              <a:t>DataFrame</a:t>
            </a:r>
            <a:r>
              <a:rPr lang="en-US" sz="1700" dirty="0">
                <a:latin typeface="Abadi" panose="020B0604020104020204" pitchFamily="34" charset="0"/>
              </a:rPr>
              <a:t> for further processing.</a:t>
            </a:r>
          </a:p>
          <a:p>
            <a:pPr>
              <a:buFont typeface="+mj-lt"/>
              <a:buAutoNum type="arabicPeriod"/>
            </a:pPr>
            <a:r>
              <a:rPr lang="en-US" sz="1700" b="1" dirty="0">
                <a:latin typeface="Abadi" panose="020B0604020104020204" pitchFamily="34" charset="0"/>
              </a:rPr>
              <a:t>Data Cleaning</a:t>
            </a:r>
            <a:r>
              <a:rPr lang="en-US" sz="1700" dirty="0">
                <a:latin typeface="Abadi" panose="020B0604020104020204" pitchFamily="34" charset="0"/>
              </a:rPr>
              <a:t>:</a:t>
            </a:r>
          </a:p>
          <a:p>
            <a:pPr marL="742950" lvl="1" indent="-285750">
              <a:buFont typeface="+mj-lt"/>
              <a:buAutoNum type="arabicPeriod"/>
            </a:pPr>
            <a:r>
              <a:rPr lang="en-US" sz="1700" dirty="0">
                <a:latin typeface="Abadi" panose="020B0604020104020204" pitchFamily="34" charset="0"/>
              </a:rPr>
              <a:t>Cleaned and preprocessed the collected data to ensure consistency.</a:t>
            </a:r>
          </a:p>
          <a:p>
            <a:pPr marL="742950" lvl="1" indent="-285750">
              <a:buFont typeface="+mj-lt"/>
              <a:buAutoNum type="arabicPeriod"/>
            </a:pPr>
            <a:r>
              <a:rPr lang="en-US" sz="1700" dirty="0">
                <a:latin typeface="Abadi" panose="020B0604020104020204" pitchFamily="34" charset="0"/>
              </a:rPr>
              <a:t>Handled missing values, removed duplicates, and standardized formats.</a:t>
            </a:r>
          </a:p>
          <a:p>
            <a:pPr marL="0" indent="0">
              <a:buNone/>
            </a:pPr>
            <a:endParaRPr lang="en-US" sz="17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97669" y="1648906"/>
            <a:ext cx="4640263" cy="4626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latin typeface="Abadi" panose="020B0604020104020204" pitchFamily="34" charset="0"/>
              </a:rPr>
              <a:t>We collected data using SpaceX REST API calls, integrating and processing it into a clean, comprehensive dataset using Pandas. The workflow included API integration, data extraction, cleaning, merging, and validation to ensure data accuracy and completeness.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hlinkClick r:id="rId3"/>
              </a:rPr>
              <a:t>https://github.com/Haseulhoff/SpaceX-FinalAssignment/blob/main/jupyter-labs-spacex-data-collection-api%20(SPCXPT1)-LPD.ipynb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8B4D6992-63EA-EF97-6B08-71199B3C3D2A}"/>
              </a:ext>
            </a:extLst>
          </p:cNvPr>
          <p:cNvPicPr>
            <a:picLocks noChangeAspect="1"/>
          </p:cNvPicPr>
          <p:nvPr/>
        </p:nvPicPr>
        <p:blipFill>
          <a:blip r:embed="rId4"/>
          <a:stretch>
            <a:fillRect/>
          </a:stretch>
        </p:blipFill>
        <p:spPr>
          <a:xfrm>
            <a:off x="5018353" y="1648906"/>
            <a:ext cx="6982019" cy="239615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95946" y="1792288"/>
            <a:ext cx="4959457" cy="4206875"/>
          </a:xfrm>
          <a:prstGeom prst="rect">
            <a:avLst/>
          </a:prstGeom>
        </p:spPr>
        <p:txBody>
          <a:bodyPr lIns="91440" tIns="45720" rIns="91440" bIns="45720" anchor="t">
            <a:noAutofit/>
          </a:bodyPr>
          <a:lstStyle/>
          <a:p>
            <a:pPr>
              <a:lnSpc>
                <a:spcPct val="100000"/>
              </a:lnSpc>
              <a:spcBef>
                <a:spcPts val="1400"/>
              </a:spcBef>
            </a:pPr>
            <a:r>
              <a:rPr lang="en-US" sz="2200" dirty="0">
                <a:latin typeface="Abadi" panose="020B0604020104020204" pitchFamily="34" charset="0"/>
              </a:rPr>
              <a:t>We employed web scraping using Beautiful Soup to extract Falcon 9 launch data from Wikipedia. The process involved parsing HTML content, extracting relevant information, handling missing values, and formatting the data into a structured Pandas </a:t>
            </a:r>
            <a:r>
              <a:rPr lang="en-US" sz="2200" dirty="0" err="1">
                <a:latin typeface="Abadi" panose="020B0604020104020204" pitchFamily="34" charset="0"/>
              </a:rPr>
              <a:t>DataFrame</a:t>
            </a:r>
            <a:r>
              <a:rPr lang="en-US" sz="2200" dirty="0">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https://github.com/Haseulhoff/SpaceX-FinalAssignment/blob/main/jupyter-labs-webscraping%20(spcxpt1.2)-LPD.ipynb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76E66725-A9AD-1CC7-5A13-9820457D2916}"/>
              </a:ext>
            </a:extLst>
          </p:cNvPr>
          <p:cNvPicPr>
            <a:picLocks noChangeAspect="1"/>
          </p:cNvPicPr>
          <p:nvPr/>
        </p:nvPicPr>
        <p:blipFill>
          <a:blip r:embed="rId4"/>
          <a:stretch>
            <a:fillRect/>
          </a:stretch>
        </p:blipFill>
        <p:spPr>
          <a:xfrm>
            <a:off x="5880672" y="1792289"/>
            <a:ext cx="6290170" cy="360112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4686</TotalTime>
  <Words>2990</Words>
  <Application>Microsoft Office PowerPoint</Application>
  <PresentationFormat>Widescreen</PresentationFormat>
  <Paragraphs>300</Paragraphs>
  <Slides>49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Arial Unicode MS</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LPD</cp:lastModifiedBy>
  <cp:revision>349</cp:revision>
  <dcterms:created xsi:type="dcterms:W3CDTF">2021-04-29T18:58:34Z</dcterms:created>
  <dcterms:modified xsi:type="dcterms:W3CDTF">2024-07-28T14:47:07Z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